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0"/>
  </p:notesMasterIdLst>
  <p:handoutMasterIdLst>
    <p:handoutMasterId r:id="rId31"/>
  </p:handoutMasterIdLst>
  <p:sldIdLst>
    <p:sldId id="256" r:id="rId2"/>
    <p:sldId id="283" r:id="rId3"/>
    <p:sldId id="277" r:id="rId4"/>
    <p:sldId id="315" r:id="rId5"/>
    <p:sldId id="316" r:id="rId6"/>
    <p:sldId id="317" r:id="rId7"/>
    <p:sldId id="318" r:id="rId8"/>
    <p:sldId id="341" r:id="rId9"/>
    <p:sldId id="343" r:id="rId10"/>
    <p:sldId id="323" r:id="rId11"/>
    <p:sldId id="280" r:id="rId12"/>
    <p:sldId id="321" r:id="rId13"/>
    <p:sldId id="297" r:id="rId14"/>
    <p:sldId id="272" r:id="rId15"/>
    <p:sldId id="327" r:id="rId16"/>
    <p:sldId id="270" r:id="rId17"/>
    <p:sldId id="269" r:id="rId18"/>
    <p:sldId id="328" r:id="rId19"/>
    <p:sldId id="329" r:id="rId20"/>
    <p:sldId id="334" r:id="rId21"/>
    <p:sldId id="332" r:id="rId22"/>
    <p:sldId id="310" r:id="rId23"/>
    <p:sldId id="303" r:id="rId24"/>
    <p:sldId id="271" r:id="rId25"/>
    <p:sldId id="339" r:id="rId26"/>
    <p:sldId id="298" r:id="rId27"/>
    <p:sldId id="340" r:id="rId28"/>
    <p:sldId id="285"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78276" autoAdjust="0"/>
  </p:normalViewPr>
  <p:slideViewPr>
    <p:cSldViewPr>
      <p:cViewPr varScale="1">
        <p:scale>
          <a:sx n="74" d="100"/>
          <a:sy n="74" d="100"/>
        </p:scale>
        <p:origin x="1164" y="7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67FB43-8A92-4738-8292-55E66F65233E}" type="doc">
      <dgm:prSet loTypeId="urn:microsoft.com/office/officeart/2005/8/layout/radial4" loCatId="relationship" qsTypeId="urn:microsoft.com/office/officeart/2005/8/quickstyle/3d7" qsCatId="3D" csTypeId="urn:microsoft.com/office/officeart/2005/8/colors/colorful1" csCatId="colorful" phldr="1"/>
      <dgm:spPr/>
      <dgm:t>
        <a:bodyPr/>
        <a:lstStyle/>
        <a:p>
          <a:endParaRPr lang="en-US"/>
        </a:p>
      </dgm:t>
    </dgm:pt>
    <dgm:pt modelId="{20BDB59F-A2C2-4D79-8CC5-629815B6CF09}">
      <dgm:prSet phldrT="[Text]"/>
      <dgm:spPr/>
      <dgm:t>
        <a:bodyPr/>
        <a:lstStyle/>
        <a:p>
          <a:r>
            <a:rPr lang="en-US" dirty="0"/>
            <a:t>Increased Academic Performance</a:t>
          </a:r>
        </a:p>
      </dgm:t>
    </dgm:pt>
    <dgm:pt modelId="{8012C659-1775-47ED-B76A-5FE294402ECF}" type="parTrans" cxnId="{FDA57E0D-9994-4B3D-9D09-D22ED08D884E}">
      <dgm:prSet/>
      <dgm:spPr/>
      <dgm:t>
        <a:bodyPr/>
        <a:lstStyle/>
        <a:p>
          <a:endParaRPr lang="en-US"/>
        </a:p>
      </dgm:t>
    </dgm:pt>
    <dgm:pt modelId="{7FAD0088-A782-4264-8A1B-7E3C5F455800}" type="sibTrans" cxnId="{FDA57E0D-9994-4B3D-9D09-D22ED08D884E}">
      <dgm:prSet/>
      <dgm:spPr/>
      <dgm:t>
        <a:bodyPr/>
        <a:lstStyle/>
        <a:p>
          <a:endParaRPr lang="en-US"/>
        </a:p>
      </dgm:t>
    </dgm:pt>
    <dgm:pt modelId="{980E5C1A-42E7-4DFD-AB22-37334611B872}">
      <dgm:prSet phldrT="[Text]"/>
      <dgm:spPr/>
      <dgm:t>
        <a:bodyPr/>
        <a:lstStyle/>
        <a:p>
          <a:r>
            <a:rPr lang="en-US" dirty="0" smtClean="0"/>
            <a:t>Leadership </a:t>
          </a:r>
          <a:r>
            <a:rPr lang="en-US" dirty="0"/>
            <a:t>&amp; Instructional Accountability</a:t>
          </a:r>
        </a:p>
      </dgm:t>
    </dgm:pt>
    <dgm:pt modelId="{3909448B-3F6D-4CD8-9E9E-AEB71D9124B2}" type="parTrans" cxnId="{488B76B0-4D52-4E97-9B30-E7ECE2572486}">
      <dgm:prSet/>
      <dgm:spPr/>
      <dgm:t>
        <a:bodyPr/>
        <a:lstStyle/>
        <a:p>
          <a:endParaRPr lang="en-US"/>
        </a:p>
      </dgm:t>
    </dgm:pt>
    <dgm:pt modelId="{FA3A41DB-516B-4971-AC42-6F6586A2E1DD}" type="sibTrans" cxnId="{488B76B0-4D52-4E97-9B30-E7ECE2572486}">
      <dgm:prSet/>
      <dgm:spPr/>
      <dgm:t>
        <a:bodyPr/>
        <a:lstStyle/>
        <a:p>
          <a:endParaRPr lang="en-US"/>
        </a:p>
      </dgm:t>
    </dgm:pt>
    <dgm:pt modelId="{F5F0D2DE-8DFB-4CF4-8968-0EA933616328}">
      <dgm:prSet phldrT="[Text]"/>
      <dgm:spPr/>
      <dgm:t>
        <a:bodyPr/>
        <a:lstStyle/>
        <a:p>
          <a:r>
            <a:rPr lang="en-US" dirty="0"/>
            <a:t>Instructional Excellence</a:t>
          </a:r>
        </a:p>
      </dgm:t>
    </dgm:pt>
    <dgm:pt modelId="{E8CAEA7C-FD5C-4050-BC2F-02336D180F23}" type="parTrans" cxnId="{92761AEA-C0B8-4CB8-8B33-EC290337EEC5}">
      <dgm:prSet/>
      <dgm:spPr/>
      <dgm:t>
        <a:bodyPr/>
        <a:lstStyle/>
        <a:p>
          <a:endParaRPr lang="en-US"/>
        </a:p>
      </dgm:t>
    </dgm:pt>
    <dgm:pt modelId="{ECF68FCA-6185-40D9-8B6C-0394338CC11F}" type="sibTrans" cxnId="{92761AEA-C0B8-4CB8-8B33-EC290337EEC5}">
      <dgm:prSet/>
      <dgm:spPr/>
      <dgm:t>
        <a:bodyPr/>
        <a:lstStyle/>
        <a:p>
          <a:endParaRPr lang="en-US"/>
        </a:p>
      </dgm:t>
    </dgm:pt>
    <dgm:pt modelId="{DD3D1F01-4E52-4D58-8770-55C5BC881BB9}">
      <dgm:prSet phldrT="[Text]"/>
      <dgm:spPr/>
      <dgm:t>
        <a:bodyPr/>
        <a:lstStyle/>
        <a:p>
          <a:r>
            <a:rPr lang="en-US" dirty="0"/>
            <a:t>Continuous Improvement Using Data</a:t>
          </a:r>
        </a:p>
      </dgm:t>
    </dgm:pt>
    <dgm:pt modelId="{B2EC7CE9-03F2-4A75-8F10-333A3AD5DD3B}" type="parTrans" cxnId="{BAED534C-AB4A-4266-8D7C-8BD8C45D9780}">
      <dgm:prSet/>
      <dgm:spPr/>
      <dgm:t>
        <a:bodyPr/>
        <a:lstStyle/>
        <a:p>
          <a:endParaRPr lang="en-US"/>
        </a:p>
      </dgm:t>
    </dgm:pt>
    <dgm:pt modelId="{0D1EE0E5-823B-4A84-B976-9D68F9C13B40}" type="sibTrans" cxnId="{BAED534C-AB4A-4266-8D7C-8BD8C45D9780}">
      <dgm:prSet/>
      <dgm:spPr/>
      <dgm:t>
        <a:bodyPr/>
        <a:lstStyle/>
        <a:p>
          <a:endParaRPr lang="en-US"/>
        </a:p>
      </dgm:t>
    </dgm:pt>
    <dgm:pt modelId="{123C9387-2364-4ADC-BAF2-C77CBD906211}" type="pres">
      <dgm:prSet presAssocID="{DD67FB43-8A92-4738-8292-55E66F65233E}" presName="cycle" presStyleCnt="0">
        <dgm:presLayoutVars>
          <dgm:chMax val="1"/>
          <dgm:dir/>
          <dgm:animLvl val="ctr"/>
          <dgm:resizeHandles val="exact"/>
        </dgm:presLayoutVars>
      </dgm:prSet>
      <dgm:spPr/>
      <dgm:t>
        <a:bodyPr/>
        <a:lstStyle/>
        <a:p>
          <a:endParaRPr lang="en-US"/>
        </a:p>
      </dgm:t>
    </dgm:pt>
    <dgm:pt modelId="{35360A27-34A9-43CC-B54D-2DA150C71A38}" type="pres">
      <dgm:prSet presAssocID="{20BDB59F-A2C2-4D79-8CC5-629815B6CF09}" presName="centerShape" presStyleLbl="node0" presStyleIdx="0" presStyleCnt="1"/>
      <dgm:spPr/>
      <dgm:t>
        <a:bodyPr/>
        <a:lstStyle/>
        <a:p>
          <a:endParaRPr lang="en-US"/>
        </a:p>
      </dgm:t>
    </dgm:pt>
    <dgm:pt modelId="{5EDD1B70-2775-474A-88B6-607C322FBA2B}" type="pres">
      <dgm:prSet presAssocID="{3909448B-3F6D-4CD8-9E9E-AEB71D9124B2}" presName="parTrans" presStyleLbl="bgSibTrans2D1" presStyleIdx="0" presStyleCnt="3"/>
      <dgm:spPr/>
      <dgm:t>
        <a:bodyPr/>
        <a:lstStyle/>
        <a:p>
          <a:endParaRPr lang="en-US"/>
        </a:p>
      </dgm:t>
    </dgm:pt>
    <dgm:pt modelId="{0E783DC1-303B-4E6D-97C7-769A05BDCDEA}" type="pres">
      <dgm:prSet presAssocID="{980E5C1A-42E7-4DFD-AB22-37334611B872}" presName="node" presStyleLbl="node1" presStyleIdx="0" presStyleCnt="3">
        <dgm:presLayoutVars>
          <dgm:bulletEnabled val="1"/>
        </dgm:presLayoutVars>
      </dgm:prSet>
      <dgm:spPr/>
      <dgm:t>
        <a:bodyPr/>
        <a:lstStyle/>
        <a:p>
          <a:endParaRPr lang="en-US"/>
        </a:p>
      </dgm:t>
    </dgm:pt>
    <dgm:pt modelId="{32102E96-FEE8-40C4-9E83-7B38D44F59D9}" type="pres">
      <dgm:prSet presAssocID="{E8CAEA7C-FD5C-4050-BC2F-02336D180F23}" presName="parTrans" presStyleLbl="bgSibTrans2D1" presStyleIdx="1" presStyleCnt="3"/>
      <dgm:spPr/>
      <dgm:t>
        <a:bodyPr/>
        <a:lstStyle/>
        <a:p>
          <a:endParaRPr lang="en-US"/>
        </a:p>
      </dgm:t>
    </dgm:pt>
    <dgm:pt modelId="{D90988E4-9DF3-4680-9CC2-7E5BE1CC7377}" type="pres">
      <dgm:prSet presAssocID="{F5F0D2DE-8DFB-4CF4-8968-0EA933616328}" presName="node" presStyleLbl="node1" presStyleIdx="1" presStyleCnt="3">
        <dgm:presLayoutVars>
          <dgm:bulletEnabled val="1"/>
        </dgm:presLayoutVars>
      </dgm:prSet>
      <dgm:spPr/>
      <dgm:t>
        <a:bodyPr/>
        <a:lstStyle/>
        <a:p>
          <a:endParaRPr lang="en-US"/>
        </a:p>
      </dgm:t>
    </dgm:pt>
    <dgm:pt modelId="{B317C54B-C8BB-4C8C-BF6B-D227D36E8B02}" type="pres">
      <dgm:prSet presAssocID="{B2EC7CE9-03F2-4A75-8F10-333A3AD5DD3B}" presName="parTrans" presStyleLbl="bgSibTrans2D1" presStyleIdx="2" presStyleCnt="3"/>
      <dgm:spPr/>
      <dgm:t>
        <a:bodyPr/>
        <a:lstStyle/>
        <a:p>
          <a:endParaRPr lang="en-US"/>
        </a:p>
      </dgm:t>
    </dgm:pt>
    <dgm:pt modelId="{40B3B1D3-E04C-44A2-977C-04DEE8C41FC3}" type="pres">
      <dgm:prSet presAssocID="{DD3D1F01-4E52-4D58-8770-55C5BC881BB9}" presName="node" presStyleLbl="node1" presStyleIdx="2" presStyleCnt="3">
        <dgm:presLayoutVars>
          <dgm:bulletEnabled val="1"/>
        </dgm:presLayoutVars>
      </dgm:prSet>
      <dgm:spPr/>
      <dgm:t>
        <a:bodyPr/>
        <a:lstStyle/>
        <a:p>
          <a:endParaRPr lang="en-US"/>
        </a:p>
      </dgm:t>
    </dgm:pt>
  </dgm:ptLst>
  <dgm:cxnLst>
    <dgm:cxn modelId="{147C2D38-9D31-4EA9-BC93-EF43E1117082}" type="presOf" srcId="{E8CAEA7C-FD5C-4050-BC2F-02336D180F23}" destId="{32102E96-FEE8-40C4-9E83-7B38D44F59D9}" srcOrd="0" destOrd="0" presId="urn:microsoft.com/office/officeart/2005/8/layout/radial4"/>
    <dgm:cxn modelId="{92761AEA-C0B8-4CB8-8B33-EC290337EEC5}" srcId="{20BDB59F-A2C2-4D79-8CC5-629815B6CF09}" destId="{F5F0D2DE-8DFB-4CF4-8968-0EA933616328}" srcOrd="1" destOrd="0" parTransId="{E8CAEA7C-FD5C-4050-BC2F-02336D180F23}" sibTransId="{ECF68FCA-6185-40D9-8B6C-0394338CC11F}"/>
    <dgm:cxn modelId="{B09F83B1-4EF2-4D1F-B271-F22BDDD8A8CF}" type="presOf" srcId="{B2EC7CE9-03F2-4A75-8F10-333A3AD5DD3B}" destId="{B317C54B-C8BB-4C8C-BF6B-D227D36E8B02}" srcOrd="0" destOrd="0" presId="urn:microsoft.com/office/officeart/2005/8/layout/radial4"/>
    <dgm:cxn modelId="{488B76B0-4D52-4E97-9B30-E7ECE2572486}" srcId="{20BDB59F-A2C2-4D79-8CC5-629815B6CF09}" destId="{980E5C1A-42E7-4DFD-AB22-37334611B872}" srcOrd="0" destOrd="0" parTransId="{3909448B-3F6D-4CD8-9E9E-AEB71D9124B2}" sibTransId="{FA3A41DB-516B-4971-AC42-6F6586A2E1DD}"/>
    <dgm:cxn modelId="{71BEF0C8-D127-4026-8B55-A9DF75A611EC}" type="presOf" srcId="{3909448B-3F6D-4CD8-9E9E-AEB71D9124B2}" destId="{5EDD1B70-2775-474A-88B6-607C322FBA2B}" srcOrd="0" destOrd="0" presId="urn:microsoft.com/office/officeart/2005/8/layout/radial4"/>
    <dgm:cxn modelId="{BAED534C-AB4A-4266-8D7C-8BD8C45D9780}" srcId="{20BDB59F-A2C2-4D79-8CC5-629815B6CF09}" destId="{DD3D1F01-4E52-4D58-8770-55C5BC881BB9}" srcOrd="2" destOrd="0" parTransId="{B2EC7CE9-03F2-4A75-8F10-333A3AD5DD3B}" sibTransId="{0D1EE0E5-823B-4A84-B976-9D68F9C13B40}"/>
    <dgm:cxn modelId="{516A760C-FC1D-44CC-A858-DC07DBC83F5F}" type="presOf" srcId="{980E5C1A-42E7-4DFD-AB22-37334611B872}" destId="{0E783DC1-303B-4E6D-97C7-769A05BDCDEA}" srcOrd="0" destOrd="0" presId="urn:microsoft.com/office/officeart/2005/8/layout/radial4"/>
    <dgm:cxn modelId="{B5024435-1B8C-44CD-A303-C242052CA441}" type="presOf" srcId="{20BDB59F-A2C2-4D79-8CC5-629815B6CF09}" destId="{35360A27-34A9-43CC-B54D-2DA150C71A38}" srcOrd="0" destOrd="0" presId="urn:microsoft.com/office/officeart/2005/8/layout/radial4"/>
    <dgm:cxn modelId="{FDA57E0D-9994-4B3D-9D09-D22ED08D884E}" srcId="{DD67FB43-8A92-4738-8292-55E66F65233E}" destId="{20BDB59F-A2C2-4D79-8CC5-629815B6CF09}" srcOrd="0" destOrd="0" parTransId="{8012C659-1775-47ED-B76A-5FE294402ECF}" sibTransId="{7FAD0088-A782-4264-8A1B-7E3C5F455800}"/>
    <dgm:cxn modelId="{2187D68D-3806-4FDF-B7ED-B10C87315543}" type="presOf" srcId="{DD3D1F01-4E52-4D58-8770-55C5BC881BB9}" destId="{40B3B1D3-E04C-44A2-977C-04DEE8C41FC3}" srcOrd="0" destOrd="0" presId="urn:microsoft.com/office/officeart/2005/8/layout/radial4"/>
    <dgm:cxn modelId="{51A0B8EF-6B8C-4592-9510-0A1F35D54635}" type="presOf" srcId="{F5F0D2DE-8DFB-4CF4-8968-0EA933616328}" destId="{D90988E4-9DF3-4680-9CC2-7E5BE1CC7377}" srcOrd="0" destOrd="0" presId="urn:microsoft.com/office/officeart/2005/8/layout/radial4"/>
    <dgm:cxn modelId="{7E886264-2963-4052-9F7E-9C92676EDE2C}" type="presOf" srcId="{DD67FB43-8A92-4738-8292-55E66F65233E}" destId="{123C9387-2364-4ADC-BAF2-C77CBD906211}" srcOrd="0" destOrd="0" presId="urn:microsoft.com/office/officeart/2005/8/layout/radial4"/>
    <dgm:cxn modelId="{CE8172A9-C7B8-4415-BD96-201D5D441ACD}" type="presParOf" srcId="{123C9387-2364-4ADC-BAF2-C77CBD906211}" destId="{35360A27-34A9-43CC-B54D-2DA150C71A38}" srcOrd="0" destOrd="0" presId="urn:microsoft.com/office/officeart/2005/8/layout/radial4"/>
    <dgm:cxn modelId="{0549FF8C-CC66-4D58-B9BB-88BCE7E61D32}" type="presParOf" srcId="{123C9387-2364-4ADC-BAF2-C77CBD906211}" destId="{5EDD1B70-2775-474A-88B6-607C322FBA2B}" srcOrd="1" destOrd="0" presId="urn:microsoft.com/office/officeart/2005/8/layout/radial4"/>
    <dgm:cxn modelId="{F1F7BC09-1F59-4094-88F3-2DC00A5D14DC}" type="presParOf" srcId="{123C9387-2364-4ADC-BAF2-C77CBD906211}" destId="{0E783DC1-303B-4E6D-97C7-769A05BDCDEA}" srcOrd="2" destOrd="0" presId="urn:microsoft.com/office/officeart/2005/8/layout/radial4"/>
    <dgm:cxn modelId="{997A74B7-6CD5-4AE3-AEBF-A947184144D4}" type="presParOf" srcId="{123C9387-2364-4ADC-BAF2-C77CBD906211}" destId="{32102E96-FEE8-40C4-9E83-7B38D44F59D9}" srcOrd="3" destOrd="0" presId="urn:microsoft.com/office/officeart/2005/8/layout/radial4"/>
    <dgm:cxn modelId="{CD4FCFE4-ED60-467D-8BEE-B7F9A5C2DD3E}" type="presParOf" srcId="{123C9387-2364-4ADC-BAF2-C77CBD906211}" destId="{D90988E4-9DF3-4680-9CC2-7E5BE1CC7377}" srcOrd="4" destOrd="0" presId="urn:microsoft.com/office/officeart/2005/8/layout/radial4"/>
    <dgm:cxn modelId="{AF192900-2FF2-493F-BD96-B13949808B17}" type="presParOf" srcId="{123C9387-2364-4ADC-BAF2-C77CBD906211}" destId="{B317C54B-C8BB-4C8C-BF6B-D227D36E8B02}" srcOrd="5" destOrd="0" presId="urn:microsoft.com/office/officeart/2005/8/layout/radial4"/>
    <dgm:cxn modelId="{A8E48D57-C691-44EC-85EF-F195F545B52F}" type="presParOf" srcId="{123C9387-2364-4ADC-BAF2-C77CBD906211}" destId="{40B3B1D3-E04C-44A2-977C-04DEE8C41FC3}"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4" cy="465455"/>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8131" y="1"/>
            <a:ext cx="3043344" cy="465455"/>
          </a:xfrm>
          <a:prstGeom prst="rect">
            <a:avLst/>
          </a:prstGeom>
        </p:spPr>
        <p:txBody>
          <a:bodyPr vert="horz" lIns="93287" tIns="46644" rIns="93287" bIns="46644" rtlCol="0"/>
          <a:lstStyle>
            <a:lvl1pPr algn="r">
              <a:defRPr sz="1200"/>
            </a:lvl1pPr>
          </a:lstStyle>
          <a:p>
            <a:fld id="{17553526-0CFE-4A94-8A05-838B92459C22}" type="datetimeFigureOut">
              <a:rPr lang="en-US" smtClean="0"/>
              <a:t>10/16/2016</a:t>
            </a:fld>
            <a:endParaRPr lang="en-US" dirty="0"/>
          </a:p>
        </p:txBody>
      </p:sp>
      <p:sp>
        <p:nvSpPr>
          <p:cNvPr id="4" name="Footer Placeholder 3"/>
          <p:cNvSpPr>
            <a:spLocks noGrp="1"/>
          </p:cNvSpPr>
          <p:nvPr>
            <p:ph type="ftr" sz="quarter" idx="2"/>
          </p:nvPr>
        </p:nvSpPr>
        <p:spPr>
          <a:xfrm>
            <a:off x="0" y="8842031"/>
            <a:ext cx="3043344" cy="465455"/>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1" y="8842031"/>
            <a:ext cx="3043344" cy="465455"/>
          </a:xfrm>
          <a:prstGeom prst="rect">
            <a:avLst/>
          </a:prstGeom>
        </p:spPr>
        <p:txBody>
          <a:bodyPr vert="horz" lIns="93287" tIns="46644" rIns="93287" bIns="46644" rtlCol="0" anchor="b"/>
          <a:lstStyle>
            <a:lvl1pPr algn="r">
              <a:defRPr sz="1200"/>
            </a:lvl1pPr>
          </a:lstStyle>
          <a:p>
            <a:fld id="{C3134D26-5B4F-4072-9296-60C05589B228}" type="slidenum">
              <a:rPr lang="en-US" smtClean="0"/>
              <a:t>‹#›</a:t>
            </a:fld>
            <a:endParaRPr lang="en-US" dirty="0"/>
          </a:p>
        </p:txBody>
      </p:sp>
    </p:spTree>
    <p:extLst>
      <p:ext uri="{BB962C8B-B14F-4D97-AF65-F5344CB8AC3E}">
        <p14:creationId xmlns:p14="http://schemas.microsoft.com/office/powerpoint/2010/main" val="3623157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4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849" y="0"/>
            <a:ext cx="3042648" cy="465138"/>
          </a:xfrm>
          <a:prstGeom prst="rect">
            <a:avLst/>
          </a:prstGeom>
        </p:spPr>
        <p:txBody>
          <a:bodyPr vert="horz" lIns="91440" tIns="45720" rIns="91440" bIns="45720" rtlCol="0"/>
          <a:lstStyle>
            <a:lvl1pPr algn="r">
              <a:defRPr sz="1200"/>
            </a:lvl1pPr>
          </a:lstStyle>
          <a:p>
            <a:fld id="{55CAD7E2-549B-478D-8A08-10514BC255E9}" type="datetimeFigureOut">
              <a:rPr lang="en-US" smtClean="0"/>
              <a:t>10/16/2016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2150" y="4421188"/>
            <a:ext cx="5618801"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375"/>
            <a:ext cx="3042648"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849" y="8842375"/>
            <a:ext cx="3042648" cy="465138"/>
          </a:xfrm>
          <a:prstGeom prst="rect">
            <a:avLst/>
          </a:prstGeom>
        </p:spPr>
        <p:txBody>
          <a:bodyPr vert="horz" lIns="91440" tIns="45720" rIns="91440" bIns="45720" rtlCol="0" anchor="b"/>
          <a:lstStyle>
            <a:lvl1pPr algn="r">
              <a:defRPr sz="1200"/>
            </a:lvl1pPr>
          </a:lstStyle>
          <a:p>
            <a:fld id="{B65D0C42-144C-4AD7-89F0-101C7D8BC75F}" type="slidenum">
              <a:rPr lang="en-US" smtClean="0"/>
              <a:t>‹#›</a:t>
            </a:fld>
            <a:endParaRPr lang="en-US" dirty="0"/>
          </a:p>
        </p:txBody>
      </p:sp>
    </p:spTree>
    <p:extLst>
      <p:ext uri="{BB962C8B-B14F-4D97-AF65-F5344CB8AC3E}">
        <p14:creationId xmlns:p14="http://schemas.microsoft.com/office/powerpoint/2010/main" val="127889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1</a:t>
            </a:fld>
            <a:endParaRPr lang="en-US" dirty="0"/>
          </a:p>
        </p:txBody>
      </p:sp>
    </p:spTree>
    <p:extLst>
      <p:ext uri="{BB962C8B-B14F-4D97-AF65-F5344CB8AC3E}">
        <p14:creationId xmlns:p14="http://schemas.microsoft.com/office/powerpoint/2010/main" val="291589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D0C42-144C-4AD7-89F0-101C7D8BC75F}" type="slidenum">
              <a:rPr lang="en-US" smtClean="0"/>
              <a:t>23</a:t>
            </a:fld>
            <a:endParaRPr lang="en-US" dirty="0"/>
          </a:p>
        </p:txBody>
      </p:sp>
    </p:spTree>
    <p:extLst>
      <p:ext uri="{BB962C8B-B14F-4D97-AF65-F5344CB8AC3E}">
        <p14:creationId xmlns:p14="http://schemas.microsoft.com/office/powerpoint/2010/main" val="88547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24</a:t>
            </a:fld>
            <a:endParaRPr lang="en-US" dirty="0"/>
          </a:p>
        </p:txBody>
      </p:sp>
    </p:spTree>
    <p:extLst>
      <p:ext uri="{BB962C8B-B14F-4D97-AF65-F5344CB8AC3E}">
        <p14:creationId xmlns:p14="http://schemas.microsoft.com/office/powerpoint/2010/main" val="3979844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26</a:t>
            </a:fld>
            <a:endParaRPr lang="en-US" dirty="0"/>
          </a:p>
        </p:txBody>
      </p:sp>
    </p:spTree>
    <p:extLst>
      <p:ext uri="{BB962C8B-B14F-4D97-AF65-F5344CB8AC3E}">
        <p14:creationId xmlns:p14="http://schemas.microsoft.com/office/powerpoint/2010/main" val="4133862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28</a:t>
            </a:fld>
            <a:endParaRPr lang="en-US" dirty="0"/>
          </a:p>
        </p:txBody>
      </p:sp>
    </p:spTree>
    <p:extLst>
      <p:ext uri="{BB962C8B-B14F-4D97-AF65-F5344CB8AC3E}">
        <p14:creationId xmlns:p14="http://schemas.microsoft.com/office/powerpoint/2010/main" val="224068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2</a:t>
            </a:fld>
            <a:endParaRPr lang="en-US" dirty="0"/>
          </a:p>
        </p:txBody>
      </p:sp>
    </p:spTree>
    <p:extLst>
      <p:ext uri="{BB962C8B-B14F-4D97-AF65-F5344CB8AC3E}">
        <p14:creationId xmlns:p14="http://schemas.microsoft.com/office/powerpoint/2010/main" val="466359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Focus</a:t>
            </a:r>
            <a:r>
              <a:rPr lang="en-US" baseline="0" dirty="0" smtClean="0"/>
              <a:t> was on improving letter grade, but science &amp; BQ reading gains</a:t>
            </a:r>
          </a:p>
          <a:p>
            <a:endParaRPr lang="en-US" baseline="0" dirty="0" smtClean="0"/>
          </a:p>
          <a:p>
            <a:r>
              <a:rPr lang="en-US" baseline="0" dirty="0" smtClean="0"/>
              <a:t>Writing last year was 2</a:t>
            </a:r>
            <a:r>
              <a:rPr lang="en-US" baseline="30000" dirty="0" smtClean="0"/>
              <a:t>nd</a:t>
            </a:r>
            <a:r>
              <a:rPr lang="en-US" baseline="0" dirty="0" smtClean="0"/>
              <a:t> highest in the county</a:t>
            </a:r>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3</a:t>
            </a:fld>
            <a:endParaRPr lang="en-US" dirty="0"/>
          </a:p>
        </p:txBody>
      </p:sp>
    </p:spTree>
    <p:extLst>
      <p:ext uri="{BB962C8B-B14F-4D97-AF65-F5344CB8AC3E}">
        <p14:creationId xmlns:p14="http://schemas.microsoft.com/office/powerpoint/2010/main" val="89260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retention rate 5 teachers did not return.  2 were not invited back, 2</a:t>
            </a:r>
            <a:r>
              <a:rPr lang="en-US" baseline="0" dirty="0" smtClean="0"/>
              <a:t> did not return for personal reasons/family obligations, graduate school responsibilities.</a:t>
            </a:r>
          </a:p>
          <a:p>
            <a:endParaRPr lang="en-US" baseline="0" dirty="0" smtClean="0"/>
          </a:p>
          <a:p>
            <a:r>
              <a:rPr lang="en-US" baseline="0" dirty="0" smtClean="0"/>
              <a:t>71% retention rate (12/17)</a:t>
            </a:r>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11</a:t>
            </a:fld>
            <a:endParaRPr lang="en-US" dirty="0"/>
          </a:p>
        </p:txBody>
      </p:sp>
    </p:spTree>
    <p:extLst>
      <p:ext uri="{BB962C8B-B14F-4D97-AF65-F5344CB8AC3E}">
        <p14:creationId xmlns:p14="http://schemas.microsoft.com/office/powerpoint/2010/main" val="3289780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13</a:t>
            </a:fld>
            <a:endParaRPr lang="en-US" dirty="0"/>
          </a:p>
        </p:txBody>
      </p:sp>
    </p:spTree>
    <p:extLst>
      <p:ext uri="{BB962C8B-B14F-4D97-AF65-F5344CB8AC3E}">
        <p14:creationId xmlns:p14="http://schemas.microsoft.com/office/powerpoint/2010/main" val="20791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FCIM,</a:t>
            </a:r>
            <a:r>
              <a:rPr lang="en-US" baseline="0" dirty="0" smtClean="0"/>
              <a:t> mini assessments, mandatory parent conferences, parent letters, teacher created assessments, baseline, iReady, Fluency challenges, Eureka Math and ReadyGen assessments, data chats</a:t>
            </a:r>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14</a:t>
            </a:fld>
            <a:endParaRPr lang="en-US" dirty="0"/>
          </a:p>
        </p:txBody>
      </p:sp>
    </p:spTree>
    <p:extLst>
      <p:ext uri="{BB962C8B-B14F-4D97-AF65-F5344CB8AC3E}">
        <p14:creationId xmlns:p14="http://schemas.microsoft.com/office/powerpoint/2010/main" val="673174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a:t>
            </a:r>
            <a:r>
              <a:rPr lang="en-US" baseline="0" dirty="0" smtClean="0"/>
              <a:t> and admin meet regularly to analyze assessments and data. PLC topics include items that need improvement to increase learning i.e. lesson planning, assessments, data analysis, small group instruction, vocabulary acquisition, book talks, lesson studies, etc.</a:t>
            </a:r>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16</a:t>
            </a:fld>
            <a:endParaRPr lang="en-US" dirty="0"/>
          </a:p>
        </p:txBody>
      </p:sp>
    </p:spTree>
    <p:extLst>
      <p:ext uri="{BB962C8B-B14F-4D97-AF65-F5344CB8AC3E}">
        <p14:creationId xmlns:p14="http://schemas.microsoft.com/office/powerpoint/2010/main" val="1418040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-monthly staff development sessions</a:t>
            </a:r>
            <a:r>
              <a:rPr lang="en-US" baseline="0" dirty="0" smtClean="0"/>
              <a:t> focus on school instructional focus- writing across the curriculum and vocabulary acquisition</a:t>
            </a:r>
          </a:p>
          <a:p>
            <a:r>
              <a:rPr lang="en-US" baseline="0" dirty="0" smtClean="0"/>
              <a:t>-teachers plan together and discuss assessments and use for data</a:t>
            </a:r>
            <a:endParaRPr lang="en-US" dirty="0" smtClean="0"/>
          </a:p>
          <a:p>
            <a:r>
              <a:rPr lang="en-US" dirty="0" smtClean="0"/>
              <a:t>-RtI includes three tier of instruction.  ESE teacher,</a:t>
            </a:r>
            <a:r>
              <a:rPr lang="en-US" baseline="0" dirty="0" smtClean="0"/>
              <a:t> classroom teacher and interventionists are responsible for determining student needs and scheduling them accordingly</a:t>
            </a:r>
            <a:endParaRPr lang="en-US" dirty="0" smtClean="0"/>
          </a:p>
          <a:p>
            <a:r>
              <a:rPr lang="en-US" dirty="0" smtClean="0"/>
              <a:t>Instructional</a:t>
            </a:r>
            <a:r>
              <a:rPr lang="en-US" baseline="0" dirty="0" smtClean="0"/>
              <a:t> coaches are building level experts on New Florida Standards.  PLCs include unpacking the standards and looking at resources to use during rigorous lessons.</a:t>
            </a:r>
          </a:p>
        </p:txBody>
      </p:sp>
      <p:sp>
        <p:nvSpPr>
          <p:cNvPr id="4" name="Slide Number Placeholder 3"/>
          <p:cNvSpPr>
            <a:spLocks noGrp="1"/>
          </p:cNvSpPr>
          <p:nvPr>
            <p:ph type="sldNum" sz="quarter" idx="10"/>
          </p:nvPr>
        </p:nvSpPr>
        <p:spPr/>
        <p:txBody>
          <a:bodyPr/>
          <a:lstStyle/>
          <a:p>
            <a:fld id="{B65D0C42-144C-4AD7-89F0-101C7D8BC75F}" type="slidenum">
              <a:rPr lang="en-US" smtClean="0"/>
              <a:t>17</a:t>
            </a:fld>
            <a:endParaRPr lang="en-US" dirty="0"/>
          </a:p>
        </p:txBody>
      </p:sp>
    </p:spTree>
    <p:extLst>
      <p:ext uri="{BB962C8B-B14F-4D97-AF65-F5344CB8AC3E}">
        <p14:creationId xmlns:p14="http://schemas.microsoft.com/office/powerpoint/2010/main" val="346903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D0C42-144C-4AD7-89F0-101C7D8BC75F}" type="slidenum">
              <a:rPr lang="en-US" smtClean="0"/>
              <a:t>22</a:t>
            </a:fld>
            <a:endParaRPr lang="en-US" dirty="0"/>
          </a:p>
        </p:txBody>
      </p:sp>
    </p:spTree>
    <p:extLst>
      <p:ext uri="{BB962C8B-B14F-4D97-AF65-F5344CB8AC3E}">
        <p14:creationId xmlns:p14="http://schemas.microsoft.com/office/powerpoint/2010/main" val="199763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418420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284638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3243613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2246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1715950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784527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3180384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127700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6106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287733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291829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388247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243614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133221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99775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49660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64251-E443-4212-A011-E0CF5CDD21AE}" type="datetimeFigureOut">
              <a:rPr lang="en-US" smtClean="0"/>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347336-390B-4875-8BFC-049F33B13FB1}" type="slidenum">
              <a:rPr lang="en-US" smtClean="0"/>
              <a:t>‹#›</a:t>
            </a:fld>
            <a:endParaRPr lang="en-US" dirty="0"/>
          </a:p>
        </p:txBody>
      </p:sp>
    </p:spTree>
    <p:extLst>
      <p:ext uri="{BB962C8B-B14F-4D97-AF65-F5344CB8AC3E}">
        <p14:creationId xmlns:p14="http://schemas.microsoft.com/office/powerpoint/2010/main" val="37887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6D64251-E443-4212-A011-E0CF5CDD21AE}" type="datetimeFigureOut">
              <a:rPr lang="en-US" smtClean="0"/>
              <a:t>10/16/2016</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B347336-390B-4875-8BFC-049F33B13FB1}" type="slidenum">
              <a:rPr lang="en-US" smtClean="0"/>
              <a:t>‹#›</a:t>
            </a:fld>
            <a:endParaRPr lang="en-US" dirty="0"/>
          </a:p>
        </p:txBody>
      </p:sp>
    </p:spTree>
    <p:extLst>
      <p:ext uri="{BB962C8B-B14F-4D97-AF65-F5344CB8AC3E}">
        <p14:creationId xmlns:p14="http://schemas.microsoft.com/office/powerpoint/2010/main" val="2985420659"/>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Tiger Academy</a:t>
            </a:r>
            <a:br>
              <a:rPr lang="en-US" dirty="0" smtClean="0"/>
            </a:br>
            <a:r>
              <a:rPr lang="en-US" dirty="0" smtClean="0"/>
              <a:t>Curriculum Committee</a:t>
            </a:r>
            <a:endParaRPr lang="en-US" dirty="0"/>
          </a:p>
        </p:txBody>
      </p:sp>
      <p:sp>
        <p:nvSpPr>
          <p:cNvPr id="3" name="Subtitle 2"/>
          <p:cNvSpPr>
            <a:spLocks noGrp="1"/>
          </p:cNvSpPr>
          <p:nvPr>
            <p:ph type="subTitle" idx="1"/>
          </p:nvPr>
        </p:nvSpPr>
        <p:spPr>
          <a:xfrm>
            <a:off x="152400" y="2819400"/>
            <a:ext cx="8839200" cy="3581400"/>
          </a:xfrm>
        </p:spPr>
        <p:txBody>
          <a:bodyPr>
            <a:normAutofit/>
          </a:bodyPr>
          <a:lstStyle/>
          <a:p>
            <a:endParaRPr lang="en-US" dirty="0" smtClean="0"/>
          </a:p>
          <a:p>
            <a:endParaRPr lang="en-US" sz="3600" dirty="0" smtClean="0"/>
          </a:p>
          <a:p>
            <a:r>
              <a:rPr lang="en-US" sz="3600" dirty="0" smtClean="0"/>
              <a:t>September 26, 2016</a:t>
            </a:r>
          </a:p>
          <a:p>
            <a:endParaRPr lang="en-US" sz="3600" dirty="0" smtClean="0"/>
          </a:p>
        </p:txBody>
      </p:sp>
    </p:spTree>
    <p:extLst>
      <p:ext uri="{BB962C8B-B14F-4D97-AF65-F5344CB8AC3E}">
        <p14:creationId xmlns:p14="http://schemas.microsoft.com/office/powerpoint/2010/main" val="1574963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Student &amp; ESE FSA Data</a:t>
            </a:r>
            <a:endParaRPr lang="en-US" dirty="0"/>
          </a:p>
        </p:txBody>
      </p:sp>
      <p:sp>
        <p:nvSpPr>
          <p:cNvPr id="3" name="Content Placeholder 2"/>
          <p:cNvSpPr>
            <a:spLocks noGrp="1"/>
          </p:cNvSpPr>
          <p:nvPr>
            <p:ph idx="1"/>
          </p:nvPr>
        </p:nvSpPr>
        <p:spPr/>
        <p:txBody>
          <a:bodyPr/>
          <a:lstStyle/>
          <a:p>
            <a:pPr marL="0" indent="0">
              <a:buNone/>
            </a:pPr>
            <a:r>
              <a:rPr lang="en-US" dirty="0" smtClean="0"/>
              <a:t>20 New Students enrolled in 3</a:t>
            </a:r>
            <a:r>
              <a:rPr lang="en-US" baseline="30000" dirty="0" smtClean="0"/>
              <a:t>rd</a:t>
            </a:r>
            <a:r>
              <a:rPr lang="en-US" dirty="0" smtClean="0"/>
              <a:t>-5</a:t>
            </a:r>
            <a:r>
              <a:rPr lang="en-US" baseline="30000" dirty="0" smtClean="0"/>
              <a:t>th</a:t>
            </a:r>
            <a:endParaRPr lang="en-US" dirty="0" smtClean="0"/>
          </a:p>
          <a:p>
            <a:r>
              <a:rPr lang="en-US" dirty="0" smtClean="0"/>
              <a:t>2 of the 20 were proficient in ELA</a:t>
            </a:r>
          </a:p>
          <a:p>
            <a:r>
              <a:rPr lang="en-US" dirty="0" smtClean="0"/>
              <a:t>3 of the 20 were proficient in Math</a:t>
            </a:r>
          </a:p>
          <a:p>
            <a:endParaRPr lang="en-US" dirty="0"/>
          </a:p>
          <a:p>
            <a:pPr marL="0" indent="0">
              <a:buNone/>
            </a:pPr>
            <a:r>
              <a:rPr lang="en-US" dirty="0" smtClean="0"/>
              <a:t>ESE</a:t>
            </a:r>
          </a:p>
          <a:p>
            <a:pPr marL="0" indent="0">
              <a:buNone/>
            </a:pPr>
            <a:r>
              <a:rPr lang="en-US" dirty="0"/>
              <a:t>8</a:t>
            </a:r>
            <a:r>
              <a:rPr lang="en-US" dirty="0" smtClean="0"/>
              <a:t> (100%) of our ESE students in 3</a:t>
            </a:r>
            <a:r>
              <a:rPr lang="en-US" baseline="30000" dirty="0" smtClean="0"/>
              <a:t>rd</a:t>
            </a:r>
            <a:r>
              <a:rPr lang="en-US" dirty="0" smtClean="0"/>
              <a:t>-5</a:t>
            </a:r>
            <a:r>
              <a:rPr lang="en-US" baseline="30000" dirty="0" smtClean="0"/>
              <a:t>th</a:t>
            </a:r>
            <a:r>
              <a:rPr lang="en-US" dirty="0" smtClean="0"/>
              <a:t> grade scored a Level 1 or 2 in all subject areas</a:t>
            </a:r>
            <a:endParaRPr lang="en-US" dirty="0"/>
          </a:p>
        </p:txBody>
      </p:sp>
    </p:spTree>
    <p:extLst>
      <p:ext uri="{BB962C8B-B14F-4D97-AF65-F5344CB8AC3E}">
        <p14:creationId xmlns:p14="http://schemas.microsoft.com/office/powerpoint/2010/main" val="365480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endParaRPr lang="en-US" dirty="0" smtClean="0"/>
          </a:p>
          <a:p>
            <a:pPr marL="114300" indent="0" algn="ctr">
              <a:buNone/>
            </a:pPr>
            <a:endParaRPr lang="en-US" sz="6000" dirty="0" smtClean="0"/>
          </a:p>
          <a:p>
            <a:pPr marL="114300" indent="0" algn="ctr">
              <a:buNone/>
            </a:pPr>
            <a:r>
              <a:rPr lang="en-US" sz="8800" dirty="0" smtClean="0"/>
              <a:t>QUESTIONS?</a:t>
            </a:r>
            <a:endParaRPr lang="en-US" sz="8800" dirty="0"/>
          </a:p>
        </p:txBody>
      </p:sp>
    </p:spTree>
    <p:extLst>
      <p:ext uri="{BB962C8B-B14F-4D97-AF65-F5344CB8AC3E}">
        <p14:creationId xmlns:p14="http://schemas.microsoft.com/office/powerpoint/2010/main" val="2601937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Improve </a:t>
            </a:r>
            <a:r>
              <a:rPr lang="en-US" dirty="0"/>
              <a:t>the </a:t>
            </a:r>
            <a:r>
              <a:rPr lang="en-US" dirty="0" smtClean="0"/>
              <a:t>School’s Grade</a:t>
            </a:r>
            <a:endParaRPr lang="en-US" dirty="0"/>
          </a:p>
          <a:p>
            <a:r>
              <a:rPr lang="en-US" dirty="0" smtClean="0"/>
              <a:t>Complete the School </a:t>
            </a:r>
            <a:r>
              <a:rPr lang="en-US" dirty="0"/>
              <a:t>Improvement </a:t>
            </a:r>
            <a:r>
              <a:rPr lang="en-US" dirty="0" smtClean="0"/>
              <a:t>Plan (Sep. 30)</a:t>
            </a:r>
            <a:endParaRPr lang="en-US" dirty="0"/>
          </a:p>
          <a:p>
            <a:r>
              <a:rPr lang="en-US" dirty="0"/>
              <a:t>School </a:t>
            </a:r>
            <a:r>
              <a:rPr lang="en-US" dirty="0" smtClean="0"/>
              <a:t>Accreditation Preparation (Nov. 1</a:t>
            </a:r>
            <a:r>
              <a:rPr lang="en-US" baseline="30000" dirty="0" smtClean="0"/>
              <a:t>st</a:t>
            </a:r>
            <a:r>
              <a:rPr lang="en-US" dirty="0" smtClean="0"/>
              <a:t>)</a:t>
            </a:r>
          </a:p>
          <a:p>
            <a:r>
              <a:rPr lang="en-US" dirty="0" smtClean="0"/>
              <a:t>Continue to Build a Strong School Culture</a:t>
            </a:r>
          </a:p>
          <a:p>
            <a:r>
              <a:rPr lang="en-US" dirty="0" smtClean="0"/>
              <a:t>Recruit, Develop and Retain Quality Staff</a:t>
            </a:r>
          </a:p>
          <a:p>
            <a:endParaRPr lang="en-US" dirty="0"/>
          </a:p>
        </p:txBody>
      </p:sp>
    </p:spTree>
    <p:extLst>
      <p:ext uri="{BB962C8B-B14F-4D97-AF65-F5344CB8AC3E}">
        <p14:creationId xmlns:p14="http://schemas.microsoft.com/office/powerpoint/2010/main" val="1287745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2016-2017 Instructional Plan</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12922567"/>
              </p:ext>
            </p:extLst>
          </p:nvPr>
        </p:nvGraphicFramePr>
        <p:xfrm>
          <a:off x="685800" y="2095500"/>
          <a:ext cx="7764463"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3633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pPr algn="ctr"/>
            <a:r>
              <a:rPr lang="en-US" dirty="0" smtClean="0"/>
              <a:t>Continuous Improvement </a:t>
            </a:r>
            <a:br>
              <a:rPr lang="en-US" dirty="0" smtClean="0"/>
            </a:br>
            <a:r>
              <a:rPr lang="en-US" dirty="0" smtClean="0"/>
              <a:t>Using </a:t>
            </a:r>
            <a:r>
              <a:rPr lang="en-US" dirty="0"/>
              <a:t>D</a:t>
            </a:r>
            <a:r>
              <a:rPr lang="en-US" dirty="0" smtClean="0"/>
              <a:t>ata</a:t>
            </a:r>
            <a:endParaRPr lang="en-US" dirty="0"/>
          </a:p>
        </p:txBody>
      </p:sp>
      <p:sp>
        <p:nvSpPr>
          <p:cNvPr id="3" name="Content Placeholder 2"/>
          <p:cNvSpPr>
            <a:spLocks noGrp="1"/>
          </p:cNvSpPr>
          <p:nvPr>
            <p:ph idx="1"/>
          </p:nvPr>
        </p:nvSpPr>
        <p:spPr/>
        <p:txBody>
          <a:bodyPr>
            <a:normAutofit fontScale="40000" lnSpcReduction="20000"/>
          </a:bodyPr>
          <a:lstStyle/>
          <a:p>
            <a:endParaRPr lang="en-US" sz="2400" dirty="0" smtClean="0"/>
          </a:p>
          <a:p>
            <a:r>
              <a:rPr lang="en-US" sz="3600" dirty="0" smtClean="0"/>
              <a:t>Continuous Improvement Cycle</a:t>
            </a:r>
          </a:p>
          <a:p>
            <a:endParaRPr lang="en-US" sz="3600" dirty="0"/>
          </a:p>
          <a:p>
            <a:r>
              <a:rPr lang="en-US" sz="3600" dirty="0" smtClean="0"/>
              <a:t>Multiple Data Sources</a:t>
            </a:r>
          </a:p>
          <a:p>
            <a:endParaRPr lang="en-US" sz="3600" dirty="0"/>
          </a:p>
          <a:p>
            <a:r>
              <a:rPr lang="en-US" sz="3600" dirty="0" smtClean="0"/>
              <a:t>Staff Data Training and Application</a:t>
            </a:r>
          </a:p>
          <a:p>
            <a:pPr marL="69850" indent="0">
              <a:buNone/>
            </a:pPr>
            <a:endParaRPr lang="en-US" sz="3600" dirty="0" smtClean="0"/>
          </a:p>
          <a:p>
            <a:r>
              <a:rPr lang="en-US" sz="3600" dirty="0" smtClean="0"/>
              <a:t>Increased Progress Monitoring</a:t>
            </a:r>
          </a:p>
          <a:p>
            <a:pPr marL="0" indent="0">
              <a:buNone/>
            </a:pPr>
            <a:endParaRPr lang="en-US" sz="3600" dirty="0"/>
          </a:p>
          <a:p>
            <a:r>
              <a:rPr lang="en-US" sz="3600" dirty="0" smtClean="0"/>
              <a:t>Data Chats with Staff &amp; Students</a:t>
            </a:r>
            <a:endParaRPr lang="en-US" sz="3600" dirty="0"/>
          </a:p>
        </p:txBody>
      </p:sp>
    </p:spTree>
    <p:extLst>
      <p:ext uri="{BB962C8B-B14F-4D97-AF65-F5344CB8AC3E}">
        <p14:creationId xmlns:p14="http://schemas.microsoft.com/office/powerpoint/2010/main" val="2740494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Improvement Cycle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371600"/>
            <a:ext cx="7543800" cy="5297759"/>
          </a:xfrm>
        </p:spPr>
      </p:pic>
    </p:spTree>
    <p:extLst>
      <p:ext uri="{BB962C8B-B14F-4D97-AF65-F5344CB8AC3E}">
        <p14:creationId xmlns:p14="http://schemas.microsoft.com/office/powerpoint/2010/main" val="622564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Leadership and Instructional Accountability</a:t>
            </a:r>
            <a:endParaRPr lang="en-US" dirty="0"/>
          </a:p>
        </p:txBody>
      </p:sp>
      <p:sp>
        <p:nvSpPr>
          <p:cNvPr id="3" name="Content Placeholder 2"/>
          <p:cNvSpPr>
            <a:spLocks noGrp="1"/>
          </p:cNvSpPr>
          <p:nvPr>
            <p:ph idx="1"/>
          </p:nvPr>
        </p:nvSpPr>
        <p:spPr>
          <a:xfrm>
            <a:off x="152400" y="1527048"/>
            <a:ext cx="8653272" cy="4873752"/>
          </a:xfrm>
        </p:spPr>
        <p:txBody>
          <a:bodyPr>
            <a:normAutofit fontScale="92500" lnSpcReduction="20000"/>
          </a:bodyPr>
          <a:lstStyle/>
          <a:p>
            <a:r>
              <a:rPr lang="en-US" sz="2800" dirty="0" smtClean="0"/>
              <a:t>Professional Learning Community (PLC)</a:t>
            </a:r>
          </a:p>
          <a:p>
            <a:endParaRPr lang="en-US" sz="2800" dirty="0"/>
          </a:p>
          <a:p>
            <a:r>
              <a:rPr lang="en-US" sz="2800" dirty="0" smtClean="0"/>
              <a:t>Improved Data Analysis </a:t>
            </a:r>
          </a:p>
          <a:p>
            <a:endParaRPr lang="en-US" sz="2800" dirty="0"/>
          </a:p>
          <a:p>
            <a:r>
              <a:rPr lang="en-US" sz="2800" dirty="0" smtClean="0"/>
              <a:t>Weekly Leadership Team Meetings</a:t>
            </a:r>
          </a:p>
          <a:p>
            <a:endParaRPr lang="en-US" sz="2800" dirty="0"/>
          </a:p>
          <a:p>
            <a:r>
              <a:rPr lang="en-US" sz="2800" dirty="0" smtClean="0"/>
              <a:t>Frequent Teacher Observations &amp; Feedback</a:t>
            </a:r>
          </a:p>
          <a:p>
            <a:endParaRPr lang="en-US" sz="2800" dirty="0"/>
          </a:p>
          <a:p>
            <a:r>
              <a:rPr lang="en-US" sz="2800" dirty="0" smtClean="0"/>
              <a:t>Response to Intervention (RtI)</a:t>
            </a:r>
          </a:p>
          <a:p>
            <a:endParaRPr lang="en-US" sz="2800"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363905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normAutofit/>
          </a:bodyPr>
          <a:lstStyle/>
          <a:p>
            <a:pPr algn="ctr"/>
            <a:r>
              <a:rPr lang="en-US" sz="4000" dirty="0" smtClean="0"/>
              <a:t>Academic Excellence</a:t>
            </a:r>
            <a:endParaRPr lang="en-US" sz="4000" dirty="0"/>
          </a:p>
        </p:txBody>
      </p:sp>
      <p:sp>
        <p:nvSpPr>
          <p:cNvPr id="3" name="Content Placeholder 2"/>
          <p:cNvSpPr>
            <a:spLocks noGrp="1"/>
          </p:cNvSpPr>
          <p:nvPr>
            <p:ph idx="1"/>
          </p:nvPr>
        </p:nvSpPr>
        <p:spPr>
          <a:xfrm>
            <a:off x="457200" y="1371600"/>
            <a:ext cx="7848600" cy="5029200"/>
          </a:xfrm>
        </p:spPr>
        <p:txBody>
          <a:bodyPr>
            <a:noAutofit/>
          </a:bodyPr>
          <a:lstStyle/>
          <a:p>
            <a:r>
              <a:rPr lang="en-US" sz="2800" dirty="0" smtClean="0"/>
              <a:t>Staff Professional Development</a:t>
            </a:r>
          </a:p>
          <a:p>
            <a:r>
              <a:rPr lang="en-US" sz="2800" dirty="0" smtClean="0"/>
              <a:t>Collaborative Learning Activities</a:t>
            </a:r>
            <a:endParaRPr lang="en-US" sz="2800" dirty="0"/>
          </a:p>
          <a:p>
            <a:r>
              <a:rPr lang="en-US" sz="2800" dirty="0" smtClean="0"/>
              <a:t>Response to Intervention (RtI) </a:t>
            </a:r>
          </a:p>
          <a:p>
            <a:r>
              <a:rPr lang="en-US" sz="2800" dirty="0" smtClean="0"/>
              <a:t>Bottom Quartile Focus</a:t>
            </a:r>
          </a:p>
          <a:p>
            <a:r>
              <a:rPr lang="en-US" sz="2800" dirty="0" smtClean="0"/>
              <a:t>Bubble Students</a:t>
            </a:r>
            <a:endParaRPr lang="en-US" sz="2800" dirty="0"/>
          </a:p>
          <a:p>
            <a:r>
              <a:rPr lang="en-US" sz="2800" dirty="0" smtClean="0"/>
              <a:t>Expanded Learning Opportunities </a:t>
            </a:r>
            <a:endParaRPr lang="en-US" sz="2800" dirty="0"/>
          </a:p>
          <a:p>
            <a:pPr marL="0" indent="0">
              <a:buNone/>
            </a:pPr>
            <a:r>
              <a:rPr lang="en-US" sz="2800" dirty="0" smtClean="0"/>
              <a:t>	(STEM, Computer Science, etc.)</a:t>
            </a:r>
            <a:endParaRPr lang="en-US" sz="2800" dirty="0"/>
          </a:p>
          <a:p>
            <a:r>
              <a:rPr lang="en-US" sz="2800" dirty="0" smtClean="0"/>
              <a:t>Florida Standards   </a:t>
            </a:r>
          </a:p>
          <a:p>
            <a:pPr lvl="1"/>
            <a:endParaRPr lang="en-US" sz="3400" dirty="0" smtClean="0"/>
          </a:p>
          <a:p>
            <a:endParaRPr lang="en-US" sz="3600" dirty="0"/>
          </a:p>
          <a:p>
            <a:endParaRPr lang="en-US" sz="3600" dirty="0"/>
          </a:p>
        </p:txBody>
      </p:sp>
    </p:spTree>
    <p:extLst>
      <p:ext uri="{BB962C8B-B14F-4D97-AF65-F5344CB8AC3E}">
        <p14:creationId xmlns:p14="http://schemas.microsoft.com/office/powerpoint/2010/main" val="1743701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Improvement Plan</a:t>
            </a:r>
            <a:endParaRPr lang="en-US" dirty="0"/>
          </a:p>
        </p:txBody>
      </p:sp>
      <p:sp>
        <p:nvSpPr>
          <p:cNvPr id="3" name="Content Placeholder 2"/>
          <p:cNvSpPr>
            <a:spLocks noGrp="1"/>
          </p:cNvSpPr>
          <p:nvPr>
            <p:ph idx="1"/>
          </p:nvPr>
        </p:nvSpPr>
        <p:spPr>
          <a:xfrm>
            <a:off x="301752" y="1527048"/>
            <a:ext cx="8503920" cy="4721352"/>
          </a:xfrm>
        </p:spPr>
        <p:txBody>
          <a:bodyPr>
            <a:normAutofit lnSpcReduction="10000"/>
          </a:bodyPr>
          <a:lstStyle/>
          <a:p>
            <a:r>
              <a:rPr lang="en-US" dirty="0" smtClean="0"/>
              <a:t>Team visit to </a:t>
            </a:r>
            <a:r>
              <a:rPr lang="en-US" dirty="0" err="1" smtClean="0"/>
              <a:t>Wayman</a:t>
            </a:r>
            <a:r>
              <a:rPr lang="en-US" dirty="0" smtClean="0"/>
              <a:t> Academy first week of September</a:t>
            </a:r>
          </a:p>
          <a:p>
            <a:r>
              <a:rPr lang="en-US" dirty="0" smtClean="0"/>
              <a:t>Scheduled progress monitoring in 6 week cycles</a:t>
            </a:r>
          </a:p>
          <a:p>
            <a:r>
              <a:rPr lang="en-US" dirty="0" smtClean="0"/>
              <a:t>Better data analysis/early baseline assessment</a:t>
            </a:r>
          </a:p>
          <a:p>
            <a:r>
              <a:rPr lang="en-US" dirty="0" smtClean="0"/>
              <a:t>Staff professional development sessions with external math consultant</a:t>
            </a:r>
          </a:p>
          <a:p>
            <a:r>
              <a:rPr lang="en-US" dirty="0" smtClean="0"/>
              <a:t>Small group instructional time/student </a:t>
            </a:r>
            <a:r>
              <a:rPr lang="en-US" dirty="0"/>
              <a:t>r</a:t>
            </a:r>
            <a:r>
              <a:rPr lang="en-US" dirty="0" smtClean="0"/>
              <a:t>otations</a:t>
            </a:r>
          </a:p>
          <a:p>
            <a:r>
              <a:rPr lang="en-US" dirty="0" smtClean="0"/>
              <a:t>Adjust schedule to target bottom quartile</a:t>
            </a:r>
          </a:p>
          <a:p>
            <a:r>
              <a:rPr lang="en-US" dirty="0" smtClean="0"/>
              <a:t>Better familiarity with the math curriculum</a:t>
            </a:r>
          </a:p>
          <a:p>
            <a:r>
              <a:rPr lang="en-US" dirty="0" smtClean="0"/>
              <a:t>Staff realignment</a:t>
            </a:r>
          </a:p>
          <a:p>
            <a:r>
              <a:rPr lang="en-US" dirty="0" smtClean="0"/>
              <a:t>Better job at minimizing disruptions</a:t>
            </a:r>
          </a:p>
          <a:p>
            <a:endParaRPr lang="en-US" dirty="0"/>
          </a:p>
        </p:txBody>
      </p:sp>
    </p:spTree>
    <p:extLst>
      <p:ext uri="{BB962C8B-B14F-4D97-AF65-F5344CB8AC3E}">
        <p14:creationId xmlns:p14="http://schemas.microsoft.com/office/powerpoint/2010/main" val="1666648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 Improvement Plan</a:t>
            </a:r>
            <a:endParaRPr lang="en-US" dirty="0"/>
          </a:p>
        </p:txBody>
      </p:sp>
      <p:sp>
        <p:nvSpPr>
          <p:cNvPr id="3" name="Content Placeholder 2"/>
          <p:cNvSpPr>
            <a:spLocks noGrp="1"/>
          </p:cNvSpPr>
          <p:nvPr>
            <p:ph idx="1"/>
          </p:nvPr>
        </p:nvSpPr>
        <p:spPr/>
        <p:txBody>
          <a:bodyPr/>
          <a:lstStyle/>
          <a:p>
            <a:r>
              <a:rPr lang="en-US" dirty="0" smtClean="0"/>
              <a:t>Early baseline testing of all new students </a:t>
            </a:r>
          </a:p>
          <a:p>
            <a:r>
              <a:rPr lang="en-US" dirty="0" smtClean="0"/>
              <a:t>Increased rigor with non-fiction texts</a:t>
            </a:r>
          </a:p>
          <a:p>
            <a:r>
              <a:rPr lang="en-US" dirty="0" smtClean="0"/>
              <a:t>Improved data analysis cycles</a:t>
            </a:r>
          </a:p>
          <a:p>
            <a:r>
              <a:rPr lang="en-US" dirty="0" smtClean="0"/>
              <a:t>Targeted small group instruction</a:t>
            </a:r>
          </a:p>
          <a:p>
            <a:r>
              <a:rPr lang="en-US" dirty="0" smtClean="0"/>
              <a:t>Staff realignment</a:t>
            </a:r>
          </a:p>
          <a:p>
            <a:r>
              <a:rPr lang="en-US" dirty="0" smtClean="0"/>
              <a:t>Increased familiarity with the Reading series</a:t>
            </a:r>
          </a:p>
          <a:p>
            <a:r>
              <a:rPr lang="en-US" dirty="0" smtClean="0"/>
              <a:t>Scheduled progress monitoring in 6 week cycles</a:t>
            </a:r>
            <a:endParaRPr lang="en-US" dirty="0"/>
          </a:p>
        </p:txBody>
      </p:sp>
    </p:spTree>
    <p:extLst>
      <p:ext uri="{BB962C8B-B14F-4D97-AF65-F5344CB8AC3E}">
        <p14:creationId xmlns:p14="http://schemas.microsoft.com/office/powerpoint/2010/main" val="4120581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normAutofit fontScale="92500" lnSpcReduction="10000"/>
          </a:bodyPr>
          <a:lstStyle/>
          <a:p>
            <a:pPr marL="685800" indent="-571500"/>
            <a:r>
              <a:rPr lang="en-US" sz="3200" dirty="0"/>
              <a:t>Review </a:t>
            </a:r>
            <a:r>
              <a:rPr lang="en-US" sz="3200" dirty="0" smtClean="0"/>
              <a:t>of 2015-2016 End of Year Data</a:t>
            </a:r>
          </a:p>
          <a:p>
            <a:pPr marL="114300" indent="0">
              <a:buNone/>
            </a:pPr>
            <a:endParaRPr lang="en-US" sz="3200" dirty="0" smtClean="0"/>
          </a:p>
          <a:p>
            <a:pPr marL="685800" indent="-571500"/>
            <a:r>
              <a:rPr lang="en-US" sz="3200" dirty="0" smtClean="0"/>
              <a:t>Review of 2016-2017 iReady Data</a:t>
            </a:r>
            <a:endParaRPr lang="en-US" sz="3200" dirty="0"/>
          </a:p>
          <a:p>
            <a:pPr marL="685800" indent="-571500"/>
            <a:endParaRPr lang="en-US" sz="3200" dirty="0" smtClean="0"/>
          </a:p>
          <a:p>
            <a:pPr marL="685800" indent="-571500"/>
            <a:r>
              <a:rPr lang="en-US" sz="3200" dirty="0" smtClean="0"/>
              <a:t>Instructional Plan and Goals for 2016-2017</a:t>
            </a:r>
          </a:p>
          <a:p>
            <a:pPr marL="114300" indent="0">
              <a:buNone/>
            </a:pPr>
            <a:endParaRPr lang="en-US" sz="3200" dirty="0"/>
          </a:p>
          <a:p>
            <a:pPr marL="685800" indent="-571500"/>
            <a:endParaRPr lang="en-US" sz="4000" dirty="0" smtClean="0"/>
          </a:p>
          <a:p>
            <a:pPr marL="114300" indent="0">
              <a:buNone/>
            </a:pPr>
            <a:endParaRPr lang="en-US" sz="4000" dirty="0"/>
          </a:p>
          <a:p>
            <a:pPr marL="114300" indent="0">
              <a:buNone/>
            </a:pPr>
            <a:endParaRPr lang="en-US" sz="4000" dirty="0" smtClean="0"/>
          </a:p>
          <a:p>
            <a:pPr marL="114300" indent="0">
              <a:buNone/>
            </a:pPr>
            <a:endParaRPr lang="en-US" sz="4000" dirty="0"/>
          </a:p>
          <a:p>
            <a:pPr marL="114300" indent="0">
              <a:buNone/>
            </a:pPr>
            <a:endParaRPr lang="en-US" sz="4000" dirty="0"/>
          </a:p>
        </p:txBody>
      </p:sp>
    </p:spTree>
    <p:extLst>
      <p:ext uri="{BB962C8B-B14F-4D97-AF65-F5344CB8AC3E}">
        <p14:creationId xmlns:p14="http://schemas.microsoft.com/office/powerpoint/2010/main" val="244047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Improvement Plan</a:t>
            </a:r>
            <a:endParaRPr lang="en-US" dirty="0"/>
          </a:p>
        </p:txBody>
      </p:sp>
      <p:sp>
        <p:nvSpPr>
          <p:cNvPr id="3" name="Content Placeholder 2"/>
          <p:cNvSpPr>
            <a:spLocks noGrp="1"/>
          </p:cNvSpPr>
          <p:nvPr>
            <p:ph idx="1"/>
          </p:nvPr>
        </p:nvSpPr>
        <p:spPr/>
        <p:txBody>
          <a:bodyPr/>
          <a:lstStyle/>
          <a:p>
            <a:r>
              <a:rPr lang="en-US" dirty="0" smtClean="0"/>
              <a:t>Staff stability</a:t>
            </a:r>
          </a:p>
          <a:p>
            <a:r>
              <a:rPr lang="en-US" dirty="0" smtClean="0"/>
              <a:t>Early baseline testing of all new students</a:t>
            </a:r>
          </a:p>
          <a:p>
            <a:r>
              <a:rPr lang="en-US" dirty="0" smtClean="0"/>
              <a:t>More hands on experiences for students</a:t>
            </a:r>
          </a:p>
          <a:p>
            <a:r>
              <a:rPr lang="en-US" dirty="0" smtClean="0"/>
              <a:t>Increased non-fiction text renderings</a:t>
            </a:r>
          </a:p>
          <a:p>
            <a:r>
              <a:rPr lang="en-US" dirty="0" smtClean="0"/>
              <a:t>Supplemental scientific instruction for scholars</a:t>
            </a:r>
          </a:p>
          <a:p>
            <a:endParaRPr lang="en-US" dirty="0" smtClean="0"/>
          </a:p>
          <a:p>
            <a:endParaRPr lang="en-US" dirty="0"/>
          </a:p>
        </p:txBody>
      </p:sp>
    </p:spTree>
    <p:extLst>
      <p:ext uri="{BB962C8B-B14F-4D97-AF65-F5344CB8AC3E}">
        <p14:creationId xmlns:p14="http://schemas.microsoft.com/office/powerpoint/2010/main" val="786121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Accreditation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AdvancED is the accrediting agency</a:t>
            </a:r>
          </a:p>
          <a:p>
            <a:r>
              <a:rPr lang="en-US" dirty="0" smtClean="0"/>
              <a:t>5 year renewal</a:t>
            </a:r>
          </a:p>
          <a:p>
            <a:r>
              <a:rPr lang="en-US" dirty="0" smtClean="0"/>
              <a:t>Accreditation is a school improvement process</a:t>
            </a:r>
          </a:p>
          <a:p>
            <a:r>
              <a:rPr lang="en-US" dirty="0" smtClean="0"/>
              <a:t>Consists of an internal review and an external review of 5 standards </a:t>
            </a:r>
            <a:r>
              <a:rPr lang="en-US" b="1" dirty="0" smtClean="0">
                <a:effectLst>
                  <a:outerShdw blurRad="38100" dist="38100" dir="2700000" algn="tl">
                    <a:srgbClr val="000000">
                      <a:alpha val="43137"/>
                    </a:srgbClr>
                  </a:outerShdw>
                </a:effectLst>
              </a:rPr>
              <a:t>{Governance &amp; Leadership}</a:t>
            </a:r>
          </a:p>
          <a:p>
            <a:r>
              <a:rPr lang="en-US" dirty="0" smtClean="0"/>
              <a:t>35 indicators rated on a scale of 1-4</a:t>
            </a:r>
          </a:p>
          <a:p>
            <a:r>
              <a:rPr lang="en-US" dirty="0" smtClean="0"/>
              <a:t>Team of 3-4 members will arrive November 1</a:t>
            </a:r>
            <a:r>
              <a:rPr lang="en-US" baseline="30000" dirty="0" smtClean="0"/>
              <a:t>st</a:t>
            </a:r>
            <a:endParaRPr lang="en-US" dirty="0" smtClean="0"/>
          </a:p>
          <a:p>
            <a:r>
              <a:rPr lang="en-US" dirty="0" smtClean="0"/>
              <a:t>Review will include Pre-K</a:t>
            </a:r>
          </a:p>
          <a:p>
            <a:r>
              <a:rPr lang="en-US" dirty="0" smtClean="0"/>
              <a:t>Board members will participate in the process</a:t>
            </a:r>
          </a:p>
          <a:p>
            <a:endParaRPr lang="en-US" dirty="0" smtClean="0"/>
          </a:p>
          <a:p>
            <a:endParaRPr lang="en-US" dirty="0"/>
          </a:p>
        </p:txBody>
      </p:sp>
    </p:spTree>
    <p:extLst>
      <p:ext uri="{BB962C8B-B14F-4D97-AF65-F5344CB8AC3E}">
        <p14:creationId xmlns:p14="http://schemas.microsoft.com/office/powerpoint/2010/main" val="856039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endParaRPr lang="en-US" dirty="0" smtClean="0"/>
          </a:p>
          <a:p>
            <a:pPr marL="114300" indent="0" algn="ctr">
              <a:buNone/>
            </a:pPr>
            <a:endParaRPr lang="en-US" sz="6000" dirty="0" smtClean="0"/>
          </a:p>
          <a:p>
            <a:pPr marL="114300" indent="0" algn="ctr">
              <a:buNone/>
            </a:pPr>
            <a:r>
              <a:rPr lang="en-US" sz="8800" dirty="0" smtClean="0"/>
              <a:t>QUESTIONS?</a:t>
            </a:r>
            <a:endParaRPr lang="en-US" sz="8800" dirty="0"/>
          </a:p>
        </p:txBody>
      </p:sp>
    </p:spTree>
    <p:extLst>
      <p:ext uri="{BB962C8B-B14F-4D97-AF65-F5344CB8AC3E}">
        <p14:creationId xmlns:p14="http://schemas.microsoft.com/office/powerpoint/2010/main" val="2589399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a:buNone/>
            </a:pPr>
            <a:r>
              <a:rPr lang="en-US" sz="4800" dirty="0" smtClean="0"/>
              <a:t>2016-2017 School Goals</a:t>
            </a:r>
          </a:p>
          <a:p>
            <a:pPr marL="0" indent="0">
              <a:buNone/>
            </a:pPr>
            <a:endParaRPr lang="en-US" sz="4800" dirty="0"/>
          </a:p>
          <a:p>
            <a:pPr marL="0" indent="0">
              <a:buNone/>
            </a:pPr>
            <a:r>
              <a:rPr lang="en-US" sz="4800" dirty="0" smtClean="0"/>
              <a:t>Our target for what we will accomplish this school term</a:t>
            </a:r>
            <a:endParaRPr lang="en-US" sz="4800" dirty="0"/>
          </a:p>
        </p:txBody>
      </p:sp>
    </p:spTree>
    <p:extLst>
      <p:ext uri="{BB962C8B-B14F-4D97-AF65-F5344CB8AC3E}">
        <p14:creationId xmlns:p14="http://schemas.microsoft.com/office/powerpoint/2010/main" val="2184639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2016-2017 School Goals</a:t>
            </a:r>
            <a:endParaRPr lang="en-US" dirty="0"/>
          </a:p>
        </p:txBody>
      </p:sp>
      <p:sp>
        <p:nvSpPr>
          <p:cNvPr id="3" name="Content Placeholder 2"/>
          <p:cNvSpPr>
            <a:spLocks noGrp="1"/>
          </p:cNvSpPr>
          <p:nvPr>
            <p:ph idx="1"/>
          </p:nvPr>
        </p:nvSpPr>
        <p:spPr>
          <a:xfrm>
            <a:off x="301752" y="1295400"/>
            <a:ext cx="8534400" cy="5181600"/>
          </a:xfrm>
        </p:spPr>
        <p:txBody>
          <a:bodyPr>
            <a:normAutofit fontScale="40000" lnSpcReduction="20000"/>
          </a:bodyPr>
          <a:lstStyle/>
          <a:p>
            <a:pPr marL="114300" indent="0">
              <a:buNone/>
            </a:pPr>
            <a:endParaRPr lang="en-US" dirty="0" smtClean="0"/>
          </a:p>
          <a:p>
            <a:pPr marL="114300" indent="0">
              <a:buNone/>
            </a:pPr>
            <a:r>
              <a:rPr lang="en-US" sz="4500" dirty="0" smtClean="0"/>
              <a:t>GOAL I  </a:t>
            </a:r>
          </a:p>
          <a:p>
            <a:r>
              <a:rPr lang="en-US" sz="4500" dirty="0"/>
              <a:t>Tiger Academy students will demonstrate competence on the </a:t>
            </a:r>
            <a:r>
              <a:rPr lang="en-US" sz="4500" dirty="0" smtClean="0"/>
              <a:t>Florida Standards Assessment by having a school grade of a B or better</a:t>
            </a:r>
          </a:p>
          <a:p>
            <a:endParaRPr lang="en-US" sz="4500" dirty="0" smtClean="0"/>
          </a:p>
          <a:p>
            <a:pPr marL="0" indent="0">
              <a:buNone/>
            </a:pPr>
            <a:r>
              <a:rPr lang="en-US" sz="4500" dirty="0" smtClean="0"/>
              <a:t>GOAL </a:t>
            </a:r>
            <a:r>
              <a:rPr lang="en-US" sz="4500" dirty="0"/>
              <a:t>II</a:t>
            </a:r>
          </a:p>
          <a:p>
            <a:r>
              <a:rPr lang="en-US" sz="4500" dirty="0" smtClean="0"/>
              <a:t>Tiger Academy students’ Math iReady scores </a:t>
            </a:r>
            <a:r>
              <a:rPr lang="en-US" sz="4500" dirty="0"/>
              <a:t>will </a:t>
            </a:r>
            <a:r>
              <a:rPr lang="en-US" sz="4500" dirty="0" smtClean="0"/>
              <a:t>increase by 35% from the Fall 2016 administration to the Spring 2017 administration.</a:t>
            </a:r>
          </a:p>
          <a:p>
            <a:pPr marL="0" indent="0">
              <a:buNone/>
            </a:pPr>
            <a:endParaRPr lang="en-US" sz="4500" dirty="0" smtClean="0"/>
          </a:p>
          <a:p>
            <a:r>
              <a:rPr lang="en-US" sz="4500" dirty="0" smtClean="0"/>
              <a:t>Tiger Academy students’ Reading iReady scores will increase by 35% from the Fall 2016 administration to the Spring 2017 administration.</a:t>
            </a:r>
          </a:p>
          <a:p>
            <a:endParaRPr lang="en-US" sz="4500" dirty="0" smtClean="0"/>
          </a:p>
          <a:p>
            <a:pPr marL="114300" indent="0">
              <a:buNone/>
            </a:pPr>
            <a:endParaRPr lang="en-US" sz="4500"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5043470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More frequent classroom observations.  Visit every classroom, a minimum of twice per week.</a:t>
            </a:r>
          </a:p>
          <a:p>
            <a:r>
              <a:rPr lang="en-US" dirty="0" smtClean="0"/>
              <a:t>More data analysis professional development</a:t>
            </a:r>
          </a:p>
          <a:p>
            <a:r>
              <a:rPr lang="en-US" dirty="0" smtClean="0"/>
              <a:t>Continue to develop teacher leaders via PLC &amp; Data sessions on 3 week cycles</a:t>
            </a:r>
          </a:p>
          <a:p>
            <a:r>
              <a:rPr lang="en-US" dirty="0" smtClean="0"/>
              <a:t>Consult with a trusted peer evaluator to provide quarterly visits to Tiger for feedback</a:t>
            </a:r>
          </a:p>
          <a:p>
            <a:r>
              <a:rPr lang="en-US" dirty="0" smtClean="0"/>
              <a:t>Provide quicker feedback to staff. Utilize technology to facilitate the process. Minimum of 3 evaluations per year per teacher.  Bi-weekly </a:t>
            </a:r>
          </a:p>
          <a:p>
            <a:r>
              <a:rPr lang="en-US" dirty="0" smtClean="0"/>
              <a:t>Embrace the shared decision making process while making unpopular decisions when needed.</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25720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2016-2017 Principal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3852859"/>
              </p:ext>
            </p:extLst>
          </p:nvPr>
        </p:nvGraphicFramePr>
        <p:xfrm>
          <a:off x="228600" y="987552"/>
          <a:ext cx="8763000" cy="5479453"/>
        </p:xfrm>
        <a:graphic>
          <a:graphicData uri="http://schemas.openxmlformats.org/drawingml/2006/table">
            <a:tbl>
              <a:tblPr firstRow="1" firstCol="1" bandRow="1">
                <a:tableStyleId>{5C22544A-7EE6-4342-B048-85BDC9FD1C3A}</a:tableStyleId>
              </a:tblPr>
              <a:tblGrid>
                <a:gridCol w="1087139"/>
                <a:gridCol w="5929849"/>
                <a:gridCol w="1746012"/>
              </a:tblGrid>
              <a:tr h="1450848">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dirty="0" smtClean="0">
                          <a:effectLst/>
                        </a:rPr>
                        <a:t>#1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Calibri" panose="020F0502020204030204" pitchFamily="34" charset="0"/>
                        </a:rPr>
                        <a:t>Tiger Academy students will demonstrate competence on the Florida Standards by increasing the Reading and Math performance on the Florida Standards Assessment from 44% of total points to 54% of the total available points.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July</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r>
              <a:tr h="699262">
                <a:tc>
                  <a:txBody>
                    <a:bodyPr/>
                    <a:lstStyle/>
                    <a:p>
                      <a:pPr marL="0" marR="0" algn="ctr">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600" dirty="0" smtClean="0">
                          <a:effectLst/>
                          <a:latin typeface="Calibri" panose="020F0502020204030204" pitchFamily="34" charset="0"/>
                        </a:rPr>
                        <a:t>Tiger Academy students will increase by 30% the percentage of students on or above grade level according to iReady Reading from Fall to Spring.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400" dirty="0">
                          <a:effectLst/>
                          <a:latin typeface="Calibri" panose="020F0502020204030204" pitchFamily="34" charset="0"/>
                        </a:rPr>
                        <a:t>June </a:t>
                      </a:r>
                      <a:r>
                        <a:rPr lang="en-US" sz="1400" dirty="0" smtClean="0">
                          <a:effectLst/>
                          <a:latin typeface="Calibri" panose="020F0502020204030204" pitchFamily="34" charset="0"/>
                        </a:rPr>
                        <a:t>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r>
              <a:tr h="1080262">
                <a:tc>
                  <a:txBody>
                    <a:bodyPr/>
                    <a:lstStyle/>
                    <a:p>
                      <a:pPr marL="0" marR="0" algn="ctr">
                        <a:lnSpc>
                          <a:spcPct val="115000"/>
                        </a:lnSpc>
                        <a:spcBef>
                          <a:spcPts val="0"/>
                        </a:spcBef>
                        <a:spcAft>
                          <a:spcPts val="0"/>
                        </a:spcAft>
                      </a:pPr>
                      <a:r>
                        <a:rPr lang="en-US" sz="1600" dirty="0" smtClean="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600" dirty="0">
                          <a:effectLst/>
                          <a:latin typeface="Calibri" panose="020F0502020204030204" pitchFamily="34" charset="0"/>
                        </a:rPr>
                        <a:t>Tiger Academy students will increase by </a:t>
                      </a:r>
                      <a:r>
                        <a:rPr lang="en-US" sz="1600" dirty="0" smtClean="0">
                          <a:effectLst/>
                          <a:latin typeface="Calibri" panose="020F0502020204030204" pitchFamily="34" charset="0"/>
                        </a:rPr>
                        <a:t>35</a:t>
                      </a:r>
                      <a:r>
                        <a:rPr lang="en-US" sz="1600" dirty="0">
                          <a:effectLst/>
                          <a:latin typeface="Calibri" panose="020F0502020204030204" pitchFamily="34" charset="0"/>
                        </a:rPr>
                        <a:t>% the percentage of students on or above grade level according to iReady </a:t>
                      </a:r>
                      <a:r>
                        <a:rPr lang="en-US" sz="1600" dirty="0" smtClean="0">
                          <a:effectLst/>
                          <a:latin typeface="Calibri" panose="020F0502020204030204" pitchFamily="34" charset="0"/>
                        </a:rPr>
                        <a:t>Math and iReady Reading </a:t>
                      </a:r>
                      <a:r>
                        <a:rPr lang="en-US" sz="1600" dirty="0">
                          <a:effectLst/>
                          <a:latin typeface="Calibri" panose="020F0502020204030204" pitchFamily="34" charset="0"/>
                        </a:rPr>
                        <a:t>from Fall to </a:t>
                      </a:r>
                      <a:r>
                        <a:rPr lang="en-US" sz="1600" dirty="0" smtClean="0">
                          <a:effectLst/>
                          <a:latin typeface="Calibri" panose="020F0502020204030204" pitchFamily="34" charset="0"/>
                        </a:rPr>
                        <a:t>Spring</a:t>
                      </a:r>
                      <a:r>
                        <a:rPr lang="en-US" sz="1600" baseline="0" dirty="0" smtClean="0">
                          <a:effectLst/>
                          <a:latin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400" dirty="0">
                          <a:effectLst/>
                          <a:latin typeface="Calibri" panose="020F0502020204030204" pitchFamily="34" charset="0"/>
                        </a:rPr>
                        <a:t>June </a:t>
                      </a:r>
                      <a:r>
                        <a:rPr lang="en-US" sz="1400" dirty="0" smtClean="0">
                          <a:effectLst/>
                          <a:latin typeface="Calibri" panose="020F0502020204030204" pitchFamily="34" charset="0"/>
                        </a:rPr>
                        <a:t>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r>
              <a:tr h="1106783">
                <a:tc>
                  <a:txBody>
                    <a:bodyPr/>
                    <a:lstStyle/>
                    <a:p>
                      <a:pPr marL="0" marR="0" algn="ctr">
                        <a:lnSpc>
                          <a:spcPct val="115000"/>
                        </a:lnSpc>
                        <a:spcBef>
                          <a:spcPts val="0"/>
                        </a:spcBef>
                        <a:spcAft>
                          <a:spcPts val="0"/>
                        </a:spcAft>
                      </a:pPr>
                      <a:r>
                        <a:rPr lang="en-US" sz="1600" dirty="0">
                          <a:effectLst/>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90%</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of more of the Tiger Academy staff will agree that Mr. McWhite provides strong instructional leadership.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400" dirty="0">
                          <a:effectLst/>
                          <a:latin typeface="Calibri" panose="020F0502020204030204" pitchFamily="34" charset="0"/>
                        </a:rPr>
                        <a:t>June </a:t>
                      </a:r>
                      <a:r>
                        <a:rPr lang="en-US" sz="1400" dirty="0" smtClean="0">
                          <a:effectLst/>
                          <a:latin typeface="Calibri" panose="020F0502020204030204" pitchFamily="34" charset="0"/>
                        </a:rPr>
                        <a:t>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r>
              <a:tr h="1000312">
                <a:tc>
                  <a:txBody>
                    <a:bodyPr/>
                    <a:lstStyle/>
                    <a:p>
                      <a:pPr marL="0" marR="0" algn="ctr">
                        <a:lnSpc>
                          <a:spcPct val="115000"/>
                        </a:lnSpc>
                        <a:spcBef>
                          <a:spcPts val="0"/>
                        </a:spcBef>
                        <a:spcAft>
                          <a:spcPts val="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600" dirty="0">
                          <a:effectLst/>
                          <a:latin typeface="Calibri" panose="020F0502020204030204" pitchFamily="34" charset="0"/>
                        </a:rPr>
                        <a:t>Increase staff retention rate by maintaining a minimum of 80% of the certificated teaching staff for the 2016-2017 school term.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c>
                  <a:txBody>
                    <a:bodyPr/>
                    <a:lstStyle/>
                    <a:p>
                      <a:pPr marL="0" marR="0">
                        <a:lnSpc>
                          <a:spcPct val="115000"/>
                        </a:lnSpc>
                        <a:spcBef>
                          <a:spcPts val="0"/>
                        </a:spcBef>
                        <a:spcAft>
                          <a:spcPts val="0"/>
                        </a:spcAft>
                      </a:pPr>
                      <a:r>
                        <a:rPr lang="en-US" sz="1400" dirty="0" smtClean="0">
                          <a:effectLst/>
                          <a:latin typeface="Calibri" panose="020F0502020204030204" pitchFamily="34" charset="0"/>
                        </a:rPr>
                        <a:t>June 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25" marR="50825" marT="0" marB="0"/>
                </a:tc>
              </a:tr>
            </a:tbl>
          </a:graphicData>
        </a:graphic>
      </p:graphicFrame>
    </p:spTree>
    <p:extLst>
      <p:ext uri="{BB962C8B-B14F-4D97-AF65-F5344CB8AC3E}">
        <p14:creationId xmlns:p14="http://schemas.microsoft.com/office/powerpoint/2010/main" val="3637914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Potential Barriers</a:t>
            </a:r>
            <a:endParaRPr lang="en-US" dirty="0"/>
          </a:p>
        </p:txBody>
      </p:sp>
      <p:sp>
        <p:nvSpPr>
          <p:cNvPr id="3" name="Content Placeholder 2"/>
          <p:cNvSpPr>
            <a:spLocks noGrp="1"/>
          </p:cNvSpPr>
          <p:nvPr>
            <p:ph idx="1"/>
          </p:nvPr>
        </p:nvSpPr>
        <p:spPr/>
        <p:txBody>
          <a:bodyPr/>
          <a:lstStyle/>
          <a:p>
            <a:r>
              <a:rPr lang="en-US" dirty="0" smtClean="0"/>
              <a:t>Free VPK now offered in all Title I schools</a:t>
            </a:r>
          </a:p>
          <a:p>
            <a:r>
              <a:rPr lang="en-US" dirty="0" smtClean="0"/>
              <a:t>Duval County’s incentives for attracting and maintaining teachers</a:t>
            </a:r>
          </a:p>
          <a:p>
            <a:r>
              <a:rPr lang="en-US" dirty="0" smtClean="0"/>
              <a:t>Length of the school year/short summer</a:t>
            </a:r>
          </a:p>
          <a:p>
            <a:r>
              <a:rPr lang="en-US" dirty="0" smtClean="0"/>
              <a:t>% of students who arrive as Level 1 or Level 2; also private school students transferring to Tiger</a:t>
            </a:r>
          </a:p>
          <a:p>
            <a:r>
              <a:rPr lang="en-US" dirty="0" smtClean="0"/>
              <a:t>Lack of transportation</a:t>
            </a:r>
          </a:p>
          <a:p>
            <a:r>
              <a:rPr lang="en-US" dirty="0" smtClean="0"/>
              <a:t>Professional Development Opportunities for staff</a:t>
            </a:r>
          </a:p>
          <a:p>
            <a:endParaRPr lang="en-US" dirty="0"/>
          </a:p>
        </p:txBody>
      </p:sp>
    </p:spTree>
    <p:extLst>
      <p:ext uri="{BB962C8B-B14F-4D97-AF65-F5344CB8AC3E}">
        <p14:creationId xmlns:p14="http://schemas.microsoft.com/office/powerpoint/2010/main" val="2004736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endParaRPr lang="en-US" dirty="0" smtClean="0"/>
          </a:p>
          <a:p>
            <a:pPr marL="114300" indent="0" algn="ctr">
              <a:buNone/>
            </a:pPr>
            <a:endParaRPr lang="en-US" sz="6000" dirty="0" smtClean="0"/>
          </a:p>
          <a:p>
            <a:pPr marL="114300" indent="0" algn="ctr">
              <a:buNone/>
            </a:pPr>
            <a:r>
              <a:rPr lang="en-US" sz="8800" dirty="0" smtClean="0"/>
              <a:t>QUESTIONS?</a:t>
            </a:r>
            <a:endParaRPr lang="en-US" sz="8800" dirty="0"/>
          </a:p>
        </p:txBody>
      </p:sp>
    </p:spTree>
    <p:extLst>
      <p:ext uri="{BB962C8B-B14F-4D97-AF65-F5344CB8AC3E}">
        <p14:creationId xmlns:p14="http://schemas.microsoft.com/office/powerpoint/2010/main" val="212076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715962"/>
          </a:xfrm>
        </p:spPr>
        <p:txBody>
          <a:bodyPr>
            <a:normAutofit/>
          </a:bodyPr>
          <a:lstStyle/>
          <a:p>
            <a:pPr algn="ctr"/>
            <a:r>
              <a:rPr lang="en-US" dirty="0" smtClean="0"/>
              <a:t>2016 FSA Results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93824"/>
              </p:ext>
            </p:extLst>
          </p:nvPr>
        </p:nvGraphicFramePr>
        <p:xfrm>
          <a:off x="221672" y="990600"/>
          <a:ext cx="8700655" cy="3200400"/>
        </p:xfrm>
        <a:graphic>
          <a:graphicData uri="http://schemas.openxmlformats.org/drawingml/2006/table">
            <a:tbl>
              <a:tblPr firstRow="1" firstCol="1" bandRow="1">
                <a:tableStyleId>{5C22544A-7EE6-4342-B048-85BDC9FD1C3A}</a:tableStyleId>
              </a:tblPr>
              <a:tblGrid>
                <a:gridCol w="1077224"/>
                <a:gridCol w="745770"/>
                <a:gridCol w="828633"/>
                <a:gridCol w="929773"/>
                <a:gridCol w="727495"/>
                <a:gridCol w="911498"/>
                <a:gridCol w="828633"/>
                <a:gridCol w="815902"/>
                <a:gridCol w="983672"/>
                <a:gridCol w="852055"/>
              </a:tblGrid>
              <a:tr h="1722336">
                <a:tc>
                  <a:txBody>
                    <a:bodyPr/>
                    <a:lstStyle/>
                    <a:p>
                      <a:pPr marL="0" marR="0" algn="ctr">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57045" marR="57045" marT="0" marB="0"/>
                </a:tc>
                <a:tc>
                  <a:txBody>
                    <a:bodyPr/>
                    <a:lstStyle/>
                    <a:p>
                      <a:pPr marL="0" marR="0" algn="ctr">
                        <a:lnSpc>
                          <a:spcPct val="115000"/>
                        </a:lnSpc>
                        <a:spcBef>
                          <a:spcPts val="0"/>
                        </a:spcBef>
                        <a:spcAft>
                          <a:spcPts val="0"/>
                        </a:spcAft>
                      </a:pPr>
                      <a:r>
                        <a:rPr lang="en-US" sz="1600" dirty="0" smtClean="0">
                          <a:effectLst/>
                        </a:rPr>
                        <a:t>ELA</a:t>
                      </a:r>
                      <a:endParaRPr lang="en-US" sz="1600" dirty="0">
                        <a:effectLst/>
                      </a:endParaRPr>
                    </a:p>
                    <a:p>
                      <a:pPr marL="0" marR="0" algn="ctr">
                        <a:lnSpc>
                          <a:spcPct val="115000"/>
                        </a:lnSpc>
                        <a:spcBef>
                          <a:spcPts val="0"/>
                        </a:spcBef>
                        <a:spcAft>
                          <a:spcPts val="0"/>
                        </a:spcAft>
                      </a:pPr>
                      <a:r>
                        <a:rPr lang="en-US" sz="1600" dirty="0">
                          <a:effectLst/>
                        </a:rPr>
                        <a:t>3&gt;</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Math</a:t>
                      </a:r>
                    </a:p>
                    <a:p>
                      <a:pPr marL="0" marR="0" algn="ctr">
                        <a:lnSpc>
                          <a:spcPct val="115000"/>
                        </a:lnSpc>
                        <a:spcBef>
                          <a:spcPts val="0"/>
                        </a:spcBef>
                        <a:spcAft>
                          <a:spcPts val="0"/>
                        </a:spcAft>
                      </a:pPr>
                      <a:r>
                        <a:rPr lang="en-US" sz="1600" dirty="0">
                          <a:effectLst/>
                        </a:rPr>
                        <a:t>3&gt;</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Science</a:t>
                      </a:r>
                    </a:p>
                    <a:p>
                      <a:pPr marL="0" marR="0" algn="ctr">
                        <a:lnSpc>
                          <a:spcPct val="115000"/>
                        </a:lnSpc>
                        <a:spcBef>
                          <a:spcPts val="0"/>
                        </a:spcBef>
                        <a:spcAft>
                          <a:spcPts val="0"/>
                        </a:spcAft>
                      </a:pPr>
                      <a:r>
                        <a:rPr lang="en-US" sz="1600" dirty="0">
                          <a:effectLst/>
                        </a:rPr>
                        <a:t>3&gt;</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smtClean="0">
                          <a:effectLst/>
                        </a:rPr>
                        <a:t>ELA </a:t>
                      </a:r>
                      <a:r>
                        <a:rPr lang="en-US" sz="1600" dirty="0">
                          <a:effectLst/>
                        </a:rPr>
                        <a:t>Gains</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Math Gains</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BQ </a:t>
                      </a:r>
                      <a:r>
                        <a:rPr lang="en-US" sz="1600" dirty="0" smtClean="0">
                          <a:effectLst/>
                        </a:rPr>
                        <a:t>ELA </a:t>
                      </a:r>
                      <a:r>
                        <a:rPr lang="en-US" sz="1600" dirty="0">
                          <a:effectLst/>
                        </a:rPr>
                        <a:t>Gains</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BQ Math Gains</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Total Points</a:t>
                      </a:r>
                      <a:endParaRPr lang="en-US" sz="1600" dirty="0">
                        <a:effectLst/>
                        <a:latin typeface="Calibri"/>
                        <a:ea typeface="Calibri"/>
                        <a:cs typeface="Times New Roman"/>
                      </a:endParaRPr>
                    </a:p>
                  </a:txBody>
                  <a:tcPr marL="57045" marR="57045" marT="0" marB="0" anchor="ctr"/>
                </a:tc>
                <a:tc>
                  <a:txBody>
                    <a:bodyPr/>
                    <a:lstStyle/>
                    <a:p>
                      <a:pPr marL="0" marR="0" algn="ctr">
                        <a:lnSpc>
                          <a:spcPct val="115000"/>
                        </a:lnSpc>
                        <a:spcBef>
                          <a:spcPts val="0"/>
                        </a:spcBef>
                        <a:spcAft>
                          <a:spcPts val="0"/>
                        </a:spcAft>
                      </a:pPr>
                      <a:r>
                        <a:rPr lang="en-US" sz="1600" dirty="0">
                          <a:effectLst/>
                        </a:rPr>
                        <a:t>Grade</a:t>
                      </a:r>
                      <a:endParaRPr lang="en-US" sz="1600" dirty="0">
                        <a:effectLst/>
                        <a:latin typeface="Calibri"/>
                        <a:ea typeface="Calibri"/>
                        <a:cs typeface="Times New Roman"/>
                      </a:endParaRPr>
                    </a:p>
                  </a:txBody>
                  <a:tcPr marL="57045" marR="57045" marT="0" marB="0" anchor="ctr"/>
                </a:tc>
              </a:tr>
              <a:tr h="1478064">
                <a:tc>
                  <a:txBody>
                    <a:bodyPr/>
                    <a:lstStyle/>
                    <a:p>
                      <a:pPr marL="0" marR="0" algn="ctr">
                        <a:lnSpc>
                          <a:spcPct val="115000"/>
                        </a:lnSpc>
                        <a:spcBef>
                          <a:spcPts val="0"/>
                        </a:spcBef>
                        <a:spcAft>
                          <a:spcPts val="0"/>
                        </a:spcAft>
                      </a:pPr>
                      <a:endParaRPr lang="en-US" sz="2000" dirty="0" smtClean="0">
                        <a:effectLst/>
                        <a:latin typeface="+mn-lt"/>
                        <a:ea typeface="Calibri"/>
                        <a:cs typeface="Times New Roman"/>
                      </a:endParaRPr>
                    </a:p>
                    <a:p>
                      <a:pPr marL="0" marR="0" algn="ctr">
                        <a:lnSpc>
                          <a:spcPct val="115000"/>
                        </a:lnSpc>
                        <a:spcBef>
                          <a:spcPts val="0"/>
                        </a:spcBef>
                        <a:spcAft>
                          <a:spcPts val="0"/>
                        </a:spcAft>
                      </a:pPr>
                      <a:endParaRPr lang="en-US" sz="2000" dirty="0" smtClean="0">
                        <a:effectLst/>
                        <a:latin typeface="+mn-lt"/>
                        <a:ea typeface="Calibri"/>
                        <a:cs typeface="Times New Roman"/>
                      </a:endParaRPr>
                    </a:p>
                    <a:p>
                      <a:pPr marL="0" marR="0" algn="ctr">
                        <a:lnSpc>
                          <a:spcPct val="115000"/>
                        </a:lnSpc>
                        <a:spcBef>
                          <a:spcPts val="0"/>
                        </a:spcBef>
                        <a:spcAft>
                          <a:spcPts val="0"/>
                        </a:spcAft>
                      </a:pPr>
                      <a:r>
                        <a:rPr lang="en-US" sz="2000" dirty="0" smtClean="0">
                          <a:effectLst/>
                          <a:latin typeface="+mn-lt"/>
                          <a:ea typeface="Calibri"/>
                          <a:cs typeface="Times New Roman"/>
                        </a:rPr>
                        <a:t>2016 FSA</a:t>
                      </a:r>
                    </a:p>
                  </a:txBody>
                  <a:tcPr marL="57045" marR="57045" marT="0" marB="0"/>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40</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37</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36</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65</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42</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63</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solidFill>
                            <a:schemeClr val="bg1"/>
                          </a:solidFill>
                          <a:effectLst/>
                          <a:latin typeface="+mn-lt"/>
                          <a:ea typeface="Calibri"/>
                          <a:cs typeface="Times New Roman"/>
                        </a:rPr>
                        <a:t>28</a:t>
                      </a:r>
                      <a:endParaRPr lang="en-US" sz="2400" b="0" dirty="0">
                        <a:solidFill>
                          <a:schemeClr val="bg1"/>
                        </a:solidFill>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0" dirty="0" smtClean="0">
                          <a:effectLst/>
                          <a:latin typeface="+mn-lt"/>
                          <a:ea typeface="Calibri"/>
                          <a:cs typeface="Times New Roman"/>
                        </a:rPr>
                        <a:t>311 </a:t>
                      </a:r>
                    </a:p>
                    <a:p>
                      <a:pPr marL="0" marR="0" algn="ctr">
                        <a:lnSpc>
                          <a:spcPct val="115000"/>
                        </a:lnSpc>
                        <a:spcBef>
                          <a:spcPts val="0"/>
                        </a:spcBef>
                        <a:spcAft>
                          <a:spcPts val="0"/>
                        </a:spcAft>
                      </a:pPr>
                      <a:r>
                        <a:rPr lang="en-US" sz="2400" b="0" dirty="0" smtClean="0">
                          <a:effectLst/>
                          <a:latin typeface="+mn-lt"/>
                          <a:ea typeface="Calibri"/>
                          <a:cs typeface="Times New Roman"/>
                        </a:rPr>
                        <a:t>(44%)</a:t>
                      </a:r>
                      <a:endParaRPr lang="en-US" sz="2400" b="0" dirty="0">
                        <a:effectLst/>
                        <a:latin typeface="+mn-lt"/>
                        <a:ea typeface="Calibri"/>
                        <a:cs typeface="Times New Roman"/>
                      </a:endParaRPr>
                    </a:p>
                  </a:txBody>
                  <a:tcPr marL="57045" marR="57045" marT="0" marB="0" anchor="b"/>
                </a:tc>
                <a:tc>
                  <a:txBody>
                    <a:bodyPr/>
                    <a:lstStyle/>
                    <a:p>
                      <a:pPr marL="0" marR="0" algn="ctr">
                        <a:lnSpc>
                          <a:spcPct val="115000"/>
                        </a:lnSpc>
                        <a:spcBef>
                          <a:spcPts val="0"/>
                        </a:spcBef>
                        <a:spcAft>
                          <a:spcPts val="0"/>
                        </a:spcAft>
                      </a:pPr>
                      <a:r>
                        <a:rPr lang="en-US" sz="2400" b="1" dirty="0" smtClean="0">
                          <a:effectLst/>
                          <a:latin typeface="+mn-lt"/>
                          <a:ea typeface="Calibri"/>
                          <a:cs typeface="Times New Roman"/>
                        </a:rPr>
                        <a:t>C</a:t>
                      </a:r>
                    </a:p>
                  </a:txBody>
                  <a:tcPr marL="57045" marR="57045" marT="0" marB="0" anchor="b"/>
                </a:tc>
              </a:tr>
            </a:tbl>
          </a:graphicData>
        </a:graphic>
      </p:graphicFrame>
      <p:sp>
        <p:nvSpPr>
          <p:cNvPr id="3" name="TextBox 2"/>
          <p:cNvSpPr txBox="1"/>
          <p:nvPr/>
        </p:nvSpPr>
        <p:spPr>
          <a:xfrm>
            <a:off x="190547" y="4953000"/>
            <a:ext cx="8700656" cy="1015663"/>
          </a:xfrm>
          <a:prstGeom prst="rect">
            <a:avLst/>
          </a:prstGeom>
          <a:noFill/>
        </p:spPr>
        <p:txBody>
          <a:bodyPr wrap="square" rtlCol="0">
            <a:spAutoFit/>
          </a:bodyPr>
          <a:lstStyle/>
          <a:p>
            <a:pPr algn="ctr"/>
            <a:r>
              <a:rPr lang="en-US" sz="2000" dirty="0" smtClean="0"/>
              <a:t>FSA GRADING SCALE </a:t>
            </a:r>
          </a:p>
          <a:p>
            <a:pPr algn="ctr"/>
            <a:endParaRPr lang="en-US" sz="2000" dirty="0"/>
          </a:p>
          <a:p>
            <a:pPr algn="ctr"/>
            <a:r>
              <a:rPr lang="en-US" sz="2000" dirty="0" smtClean="0"/>
              <a:t>62-100% =A 	54-61%=B     41-53%=C       32-40%=D	Below 32%=F</a:t>
            </a:r>
            <a:endParaRPr lang="en-US" sz="2000" dirty="0"/>
          </a:p>
        </p:txBody>
      </p:sp>
    </p:spTree>
    <p:extLst>
      <p:ext uri="{BB962C8B-B14F-4D97-AF65-F5344CB8AC3E}">
        <p14:creationId xmlns:p14="http://schemas.microsoft.com/office/powerpoint/2010/main" val="3088521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765321" cy="1326321"/>
          </a:xfrm>
        </p:spPr>
        <p:txBody>
          <a:bodyPr/>
          <a:lstStyle/>
          <a:p>
            <a:r>
              <a:rPr lang="en-US" dirty="0" smtClean="0"/>
              <a:t>iReady Reading – Fall to Spring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106286"/>
              </p:ext>
            </p:extLst>
          </p:nvPr>
        </p:nvGraphicFramePr>
        <p:xfrm>
          <a:off x="228600" y="1447800"/>
          <a:ext cx="8763000" cy="5105400"/>
        </p:xfrm>
        <a:graphic>
          <a:graphicData uri="http://schemas.openxmlformats.org/drawingml/2006/table">
            <a:tbl>
              <a:tblPr firstRow="1" bandRow="1">
                <a:tableStyleId>{5C22544A-7EE6-4342-B048-85BDC9FD1C3A}</a:tableStyleId>
              </a:tblPr>
              <a:tblGrid>
                <a:gridCol w="2190750"/>
                <a:gridCol w="2228850"/>
                <a:gridCol w="2152650"/>
                <a:gridCol w="2190750"/>
              </a:tblGrid>
              <a:tr h="638175">
                <a:tc>
                  <a:txBody>
                    <a:bodyPr/>
                    <a:lstStyle/>
                    <a:p>
                      <a:endParaRPr lang="en-US" sz="1400" dirty="0"/>
                    </a:p>
                  </a:txBody>
                  <a:tcPr marL="68580" marR="68580" marT="34290" marB="34290"/>
                </a:tc>
                <a:tc>
                  <a:txBody>
                    <a:bodyPr/>
                    <a:lstStyle/>
                    <a:p>
                      <a:pPr algn="ctr"/>
                      <a:r>
                        <a:rPr lang="en-US" sz="2400" dirty="0" smtClean="0"/>
                        <a:t>Fall</a:t>
                      </a:r>
                      <a:endParaRPr lang="en-US" sz="2400" dirty="0"/>
                    </a:p>
                  </a:txBody>
                  <a:tcPr marL="68580" marR="68580" marT="34290" marB="34290"/>
                </a:tc>
                <a:tc>
                  <a:txBody>
                    <a:bodyPr/>
                    <a:lstStyle/>
                    <a:p>
                      <a:pPr algn="ctr"/>
                      <a:r>
                        <a:rPr lang="en-US" sz="2400" dirty="0" smtClean="0"/>
                        <a:t>Spring</a:t>
                      </a:r>
                      <a:endParaRPr lang="en-US" sz="2400" dirty="0"/>
                    </a:p>
                  </a:txBody>
                  <a:tcPr marL="68580" marR="68580" marT="34290" marB="34290"/>
                </a:tc>
                <a:tc>
                  <a:txBody>
                    <a:bodyPr/>
                    <a:lstStyle/>
                    <a:p>
                      <a:pPr algn="ctr"/>
                      <a:r>
                        <a:rPr lang="en-US" sz="2400" dirty="0" smtClean="0"/>
                        <a:t>Change</a:t>
                      </a:r>
                      <a:endParaRPr lang="en-US" sz="2400" dirty="0"/>
                    </a:p>
                  </a:txBody>
                  <a:tcPr marL="68580" marR="68580" marT="34290" marB="34290"/>
                </a:tc>
              </a:tr>
              <a:tr h="638175">
                <a:tc>
                  <a:txBody>
                    <a:bodyPr/>
                    <a:lstStyle/>
                    <a:p>
                      <a:r>
                        <a:rPr lang="en-US" sz="2400" dirty="0" smtClean="0"/>
                        <a:t>Kindergarten</a:t>
                      </a:r>
                      <a:endParaRPr lang="en-US" sz="2400" dirty="0"/>
                    </a:p>
                  </a:txBody>
                  <a:tcPr marL="68580" marR="68580" marT="34290" marB="34290"/>
                </a:tc>
                <a:tc>
                  <a:txBody>
                    <a:bodyPr/>
                    <a:lstStyle/>
                    <a:p>
                      <a:pPr algn="ctr"/>
                      <a:r>
                        <a:rPr lang="en-US" sz="2400" dirty="0" smtClean="0"/>
                        <a:t>49%</a:t>
                      </a:r>
                      <a:endParaRPr lang="en-US" sz="2400" dirty="0"/>
                    </a:p>
                  </a:txBody>
                  <a:tcPr marL="68580" marR="68580" marT="34290" marB="34290"/>
                </a:tc>
                <a:tc>
                  <a:txBody>
                    <a:bodyPr/>
                    <a:lstStyle/>
                    <a:p>
                      <a:pPr algn="ctr"/>
                      <a:r>
                        <a:rPr lang="en-US" sz="2400" dirty="0" smtClean="0"/>
                        <a:t>97%</a:t>
                      </a:r>
                      <a:endParaRPr lang="en-US" sz="2400" dirty="0"/>
                    </a:p>
                  </a:txBody>
                  <a:tcPr marL="68580" marR="68580" marT="34290" marB="34290"/>
                </a:tc>
                <a:tc>
                  <a:txBody>
                    <a:bodyPr/>
                    <a:lstStyle/>
                    <a:p>
                      <a:pPr algn="ctr"/>
                      <a:r>
                        <a:rPr lang="en-US" sz="2400" dirty="0" smtClean="0"/>
                        <a:t>+48</a:t>
                      </a:r>
                      <a:endParaRPr lang="en-US" sz="2400" dirty="0"/>
                    </a:p>
                  </a:txBody>
                  <a:tcPr marL="68580" marR="68580" marT="34290" marB="34290"/>
                </a:tc>
              </a:tr>
              <a:tr h="638175">
                <a:tc>
                  <a:txBody>
                    <a:bodyPr/>
                    <a:lstStyle/>
                    <a:p>
                      <a:r>
                        <a:rPr lang="en-US" sz="2400" dirty="0" smtClean="0"/>
                        <a:t>1</a:t>
                      </a:r>
                      <a:r>
                        <a:rPr lang="en-US" sz="2400" baseline="30000" dirty="0" smtClean="0"/>
                        <a:t>st</a:t>
                      </a:r>
                      <a:endParaRPr lang="en-US" sz="2400" dirty="0"/>
                    </a:p>
                  </a:txBody>
                  <a:tcPr marL="68580" marR="68580" marT="34290" marB="34290"/>
                </a:tc>
                <a:tc>
                  <a:txBody>
                    <a:bodyPr/>
                    <a:lstStyle/>
                    <a:p>
                      <a:pPr algn="ctr"/>
                      <a:r>
                        <a:rPr lang="en-US" sz="2400" dirty="0" smtClean="0"/>
                        <a:t>41%</a:t>
                      </a:r>
                      <a:endParaRPr lang="en-US" sz="2400" dirty="0"/>
                    </a:p>
                  </a:txBody>
                  <a:tcPr marL="68580" marR="68580" marT="34290" marB="34290"/>
                </a:tc>
                <a:tc>
                  <a:txBody>
                    <a:bodyPr/>
                    <a:lstStyle/>
                    <a:p>
                      <a:pPr algn="ctr"/>
                      <a:r>
                        <a:rPr lang="en-US" sz="2400" dirty="0" smtClean="0"/>
                        <a:t>78%</a:t>
                      </a:r>
                      <a:endParaRPr lang="en-US" sz="2400" dirty="0"/>
                    </a:p>
                  </a:txBody>
                  <a:tcPr marL="68580" marR="68580" marT="34290" marB="34290"/>
                </a:tc>
                <a:tc>
                  <a:txBody>
                    <a:bodyPr/>
                    <a:lstStyle/>
                    <a:p>
                      <a:pPr algn="ctr"/>
                      <a:r>
                        <a:rPr lang="en-US" sz="2400" dirty="0" smtClean="0"/>
                        <a:t>+37</a:t>
                      </a:r>
                      <a:endParaRPr lang="en-US" sz="2400" dirty="0"/>
                    </a:p>
                  </a:txBody>
                  <a:tcPr marL="68580" marR="68580" marT="34290" marB="34290"/>
                </a:tc>
              </a:tr>
              <a:tr h="638175">
                <a:tc>
                  <a:txBody>
                    <a:bodyPr/>
                    <a:lstStyle/>
                    <a:p>
                      <a:r>
                        <a:rPr lang="en-US" sz="2400" dirty="0" smtClean="0"/>
                        <a:t>2</a:t>
                      </a:r>
                      <a:r>
                        <a:rPr lang="en-US" sz="2400" baseline="30000" dirty="0" smtClean="0"/>
                        <a:t>nd</a:t>
                      </a:r>
                      <a:endParaRPr lang="en-US" sz="2400" dirty="0"/>
                    </a:p>
                  </a:txBody>
                  <a:tcPr marL="68580" marR="68580" marT="34290" marB="34290"/>
                </a:tc>
                <a:tc>
                  <a:txBody>
                    <a:bodyPr/>
                    <a:lstStyle/>
                    <a:p>
                      <a:pPr algn="ctr"/>
                      <a:r>
                        <a:rPr lang="en-US" sz="2400" dirty="0" smtClean="0"/>
                        <a:t>73%</a:t>
                      </a:r>
                      <a:endParaRPr lang="en-US" sz="2400" dirty="0"/>
                    </a:p>
                  </a:txBody>
                  <a:tcPr marL="68580" marR="68580" marT="34290" marB="34290"/>
                </a:tc>
                <a:tc>
                  <a:txBody>
                    <a:bodyPr/>
                    <a:lstStyle/>
                    <a:p>
                      <a:pPr algn="ctr"/>
                      <a:r>
                        <a:rPr lang="en-US" sz="2400" dirty="0" smtClean="0"/>
                        <a:t>79%</a:t>
                      </a:r>
                      <a:endParaRPr lang="en-US" sz="2400" dirty="0"/>
                    </a:p>
                  </a:txBody>
                  <a:tcPr marL="68580" marR="68580" marT="34290" marB="34290"/>
                </a:tc>
                <a:tc>
                  <a:txBody>
                    <a:bodyPr/>
                    <a:lstStyle/>
                    <a:p>
                      <a:pPr algn="ctr"/>
                      <a:r>
                        <a:rPr lang="en-US" sz="2400" dirty="0" smtClean="0"/>
                        <a:t>+6</a:t>
                      </a:r>
                      <a:endParaRPr lang="en-US" sz="2400" dirty="0"/>
                    </a:p>
                  </a:txBody>
                  <a:tcPr marL="68580" marR="68580" marT="34290" marB="34290"/>
                </a:tc>
              </a:tr>
              <a:tr h="638175">
                <a:tc>
                  <a:txBody>
                    <a:bodyPr/>
                    <a:lstStyle/>
                    <a:p>
                      <a:r>
                        <a:rPr lang="en-US" sz="2400" dirty="0" smtClean="0"/>
                        <a:t>3</a:t>
                      </a:r>
                      <a:r>
                        <a:rPr lang="en-US" sz="2400" baseline="30000" dirty="0" smtClean="0"/>
                        <a:t>rd</a:t>
                      </a:r>
                      <a:endParaRPr lang="en-US" sz="2400" dirty="0"/>
                    </a:p>
                  </a:txBody>
                  <a:tcPr marL="68580" marR="68580" marT="34290" marB="34290"/>
                </a:tc>
                <a:tc>
                  <a:txBody>
                    <a:bodyPr/>
                    <a:lstStyle/>
                    <a:p>
                      <a:pPr algn="ctr"/>
                      <a:r>
                        <a:rPr lang="en-US" sz="2400" dirty="0" smtClean="0"/>
                        <a:t>39%</a:t>
                      </a:r>
                      <a:endParaRPr lang="en-US" sz="2400" dirty="0"/>
                    </a:p>
                  </a:txBody>
                  <a:tcPr marL="68580" marR="68580" marT="34290" marB="34290"/>
                </a:tc>
                <a:tc>
                  <a:txBody>
                    <a:bodyPr/>
                    <a:lstStyle/>
                    <a:p>
                      <a:pPr algn="ctr"/>
                      <a:r>
                        <a:rPr lang="en-US" sz="2400" dirty="0" smtClean="0"/>
                        <a:t>66%</a:t>
                      </a:r>
                      <a:endParaRPr lang="en-US" sz="2400" dirty="0"/>
                    </a:p>
                  </a:txBody>
                  <a:tcPr marL="68580" marR="68580" marT="34290" marB="34290"/>
                </a:tc>
                <a:tc>
                  <a:txBody>
                    <a:bodyPr/>
                    <a:lstStyle/>
                    <a:p>
                      <a:pPr algn="ctr"/>
                      <a:r>
                        <a:rPr lang="en-US" sz="2400" dirty="0" smtClean="0"/>
                        <a:t>+27</a:t>
                      </a:r>
                      <a:endParaRPr lang="en-US" sz="2400" dirty="0"/>
                    </a:p>
                  </a:txBody>
                  <a:tcPr marL="68580" marR="68580" marT="34290" marB="34290"/>
                </a:tc>
              </a:tr>
              <a:tr h="638175">
                <a:tc>
                  <a:txBody>
                    <a:bodyPr/>
                    <a:lstStyle/>
                    <a:p>
                      <a:r>
                        <a:rPr lang="en-US" sz="2400" dirty="0" smtClean="0"/>
                        <a:t>4</a:t>
                      </a:r>
                      <a:r>
                        <a:rPr lang="en-US" sz="2400" baseline="30000" dirty="0" smtClean="0"/>
                        <a:t>th</a:t>
                      </a:r>
                      <a:endParaRPr lang="en-US" sz="2400" dirty="0"/>
                    </a:p>
                  </a:txBody>
                  <a:tcPr marL="68580" marR="68580" marT="34290" marB="34290"/>
                </a:tc>
                <a:tc>
                  <a:txBody>
                    <a:bodyPr/>
                    <a:lstStyle/>
                    <a:p>
                      <a:pPr algn="ctr"/>
                      <a:r>
                        <a:rPr lang="en-US" sz="2400" dirty="0" smtClean="0"/>
                        <a:t>21%</a:t>
                      </a:r>
                      <a:endParaRPr lang="en-US" sz="2400" dirty="0"/>
                    </a:p>
                  </a:txBody>
                  <a:tcPr marL="68580" marR="68580" marT="34290" marB="34290"/>
                </a:tc>
                <a:tc>
                  <a:txBody>
                    <a:bodyPr/>
                    <a:lstStyle/>
                    <a:p>
                      <a:pPr algn="ctr"/>
                      <a:r>
                        <a:rPr lang="en-US" sz="2400" dirty="0" smtClean="0"/>
                        <a:t>35%</a:t>
                      </a:r>
                      <a:endParaRPr lang="en-US" sz="2400" dirty="0"/>
                    </a:p>
                  </a:txBody>
                  <a:tcPr marL="68580" marR="68580" marT="34290" marB="34290"/>
                </a:tc>
                <a:tc>
                  <a:txBody>
                    <a:bodyPr/>
                    <a:lstStyle/>
                    <a:p>
                      <a:pPr algn="ctr"/>
                      <a:r>
                        <a:rPr lang="en-US" sz="2400" dirty="0" smtClean="0"/>
                        <a:t>+14</a:t>
                      </a:r>
                      <a:endParaRPr lang="en-US" sz="2400" dirty="0"/>
                    </a:p>
                  </a:txBody>
                  <a:tcPr marL="68580" marR="68580" marT="34290" marB="34290"/>
                </a:tc>
              </a:tr>
              <a:tr h="638175">
                <a:tc>
                  <a:txBody>
                    <a:bodyPr/>
                    <a:lstStyle/>
                    <a:p>
                      <a:r>
                        <a:rPr lang="en-US" sz="2400" dirty="0" smtClean="0"/>
                        <a:t>5th</a:t>
                      </a:r>
                      <a:endParaRPr lang="en-US" sz="2400" dirty="0"/>
                    </a:p>
                  </a:txBody>
                  <a:tcPr marL="68580" marR="68580" marT="34290" marB="34290"/>
                </a:tc>
                <a:tc>
                  <a:txBody>
                    <a:bodyPr/>
                    <a:lstStyle/>
                    <a:p>
                      <a:pPr algn="ctr"/>
                      <a:r>
                        <a:rPr lang="en-US" sz="2400" dirty="0" smtClean="0"/>
                        <a:t>20%</a:t>
                      </a:r>
                      <a:endParaRPr lang="en-US" sz="2400" dirty="0"/>
                    </a:p>
                  </a:txBody>
                  <a:tcPr marL="68580" marR="68580" marT="34290" marB="34290"/>
                </a:tc>
                <a:tc>
                  <a:txBody>
                    <a:bodyPr/>
                    <a:lstStyle/>
                    <a:p>
                      <a:pPr algn="ctr"/>
                      <a:r>
                        <a:rPr lang="en-US" sz="2400" dirty="0" smtClean="0"/>
                        <a:t>42%</a:t>
                      </a:r>
                      <a:endParaRPr lang="en-US" sz="2400" dirty="0"/>
                    </a:p>
                  </a:txBody>
                  <a:tcPr marL="68580" marR="68580" marT="34290" marB="34290"/>
                </a:tc>
                <a:tc>
                  <a:txBody>
                    <a:bodyPr/>
                    <a:lstStyle/>
                    <a:p>
                      <a:pPr algn="ctr"/>
                      <a:r>
                        <a:rPr lang="en-US" sz="2400" dirty="0" smtClean="0"/>
                        <a:t>+22</a:t>
                      </a:r>
                      <a:endParaRPr lang="en-US" sz="2400" dirty="0"/>
                    </a:p>
                  </a:txBody>
                  <a:tcPr marL="68580" marR="68580" marT="34290" marB="34290"/>
                </a:tc>
              </a:tr>
              <a:tr h="638175">
                <a:tc>
                  <a:txBody>
                    <a:bodyPr/>
                    <a:lstStyle/>
                    <a:p>
                      <a:r>
                        <a:rPr lang="en-US" sz="2400" b="1" dirty="0" smtClean="0"/>
                        <a:t>School</a:t>
                      </a:r>
                      <a:r>
                        <a:rPr lang="en-US" sz="2400" b="1" baseline="0" dirty="0" smtClean="0"/>
                        <a:t>-Wide</a:t>
                      </a:r>
                      <a:endParaRPr lang="en-US" sz="2400" b="1" dirty="0"/>
                    </a:p>
                  </a:txBody>
                  <a:tcPr marL="68580" marR="68580" marT="34290" marB="34290"/>
                </a:tc>
                <a:tc>
                  <a:txBody>
                    <a:bodyPr/>
                    <a:lstStyle/>
                    <a:p>
                      <a:pPr algn="ctr"/>
                      <a:r>
                        <a:rPr lang="en-US" sz="2400" b="1" dirty="0" smtClean="0"/>
                        <a:t>41%</a:t>
                      </a:r>
                      <a:endParaRPr lang="en-US" sz="2400" b="1" dirty="0"/>
                    </a:p>
                  </a:txBody>
                  <a:tcPr marL="68580" marR="68580" marT="34290" marB="34290"/>
                </a:tc>
                <a:tc>
                  <a:txBody>
                    <a:bodyPr/>
                    <a:lstStyle/>
                    <a:p>
                      <a:pPr algn="ctr"/>
                      <a:r>
                        <a:rPr lang="en-US" sz="2400" b="1" dirty="0" smtClean="0"/>
                        <a:t>66%</a:t>
                      </a:r>
                      <a:endParaRPr lang="en-US" sz="2400" b="1" dirty="0"/>
                    </a:p>
                  </a:txBody>
                  <a:tcPr marL="68580" marR="68580" marT="34290" marB="34290"/>
                </a:tc>
                <a:tc>
                  <a:txBody>
                    <a:bodyPr/>
                    <a:lstStyle/>
                    <a:p>
                      <a:pPr algn="ctr"/>
                      <a:r>
                        <a:rPr lang="en-US" sz="2400" b="1" dirty="0" smtClean="0"/>
                        <a:t>+25</a:t>
                      </a:r>
                      <a:endParaRPr lang="en-US" sz="2400" b="1" dirty="0"/>
                    </a:p>
                  </a:txBody>
                  <a:tcPr marL="68580" marR="68580" marT="34290" marB="34290"/>
                </a:tc>
              </a:tr>
            </a:tbl>
          </a:graphicData>
        </a:graphic>
      </p:graphicFrame>
    </p:spTree>
    <p:extLst>
      <p:ext uri="{BB962C8B-B14F-4D97-AF65-F5344CB8AC3E}">
        <p14:creationId xmlns:p14="http://schemas.microsoft.com/office/powerpoint/2010/main" val="4227452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Correlation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1003494"/>
              </p:ext>
            </p:extLst>
          </p:nvPr>
        </p:nvGraphicFramePr>
        <p:xfrm>
          <a:off x="316833" y="1295400"/>
          <a:ext cx="8504238" cy="4572000"/>
        </p:xfrm>
        <a:graphic>
          <a:graphicData uri="http://schemas.openxmlformats.org/drawingml/2006/table">
            <a:tbl>
              <a:tblPr firstRow="1" bandRow="1">
                <a:tableStyleId>{5C22544A-7EE6-4342-B048-85BDC9FD1C3A}</a:tableStyleId>
              </a:tblPr>
              <a:tblGrid>
                <a:gridCol w="4252119"/>
                <a:gridCol w="4252119"/>
              </a:tblGrid>
              <a:tr h="1522412">
                <a:tc>
                  <a:txBody>
                    <a:bodyPr/>
                    <a:lstStyle/>
                    <a:p>
                      <a:pPr algn="ctr"/>
                      <a:endParaRPr lang="en-US" sz="3600" dirty="0" smtClean="0"/>
                    </a:p>
                    <a:p>
                      <a:pPr algn="ctr"/>
                      <a:r>
                        <a:rPr lang="en-US" sz="3600" dirty="0" smtClean="0"/>
                        <a:t>FSA Reading</a:t>
                      </a:r>
                    </a:p>
                    <a:p>
                      <a:pPr algn="ctr"/>
                      <a:r>
                        <a:rPr lang="en-US" sz="3600" dirty="0" smtClean="0"/>
                        <a:t>(3</a:t>
                      </a:r>
                      <a:r>
                        <a:rPr lang="en-US" sz="3600" baseline="30000" dirty="0" smtClean="0"/>
                        <a:t>rd</a:t>
                      </a:r>
                      <a:r>
                        <a:rPr lang="en-US" sz="3600" dirty="0" smtClean="0"/>
                        <a:t>-5</a:t>
                      </a:r>
                      <a:r>
                        <a:rPr lang="en-US" sz="3600" baseline="30000" dirty="0" smtClean="0"/>
                        <a:t>th</a:t>
                      </a:r>
                      <a:r>
                        <a:rPr lang="en-US" sz="3600" dirty="0" smtClean="0"/>
                        <a:t>)</a:t>
                      </a:r>
                      <a:endParaRPr lang="en-US" sz="3600" dirty="0"/>
                    </a:p>
                  </a:txBody>
                  <a:tcPr/>
                </a:tc>
                <a:tc>
                  <a:txBody>
                    <a:bodyPr/>
                    <a:lstStyle/>
                    <a:p>
                      <a:endParaRPr lang="en-US" sz="3600" dirty="0" smtClean="0"/>
                    </a:p>
                    <a:p>
                      <a:pPr algn="ctr"/>
                      <a:r>
                        <a:rPr lang="en-US" sz="3600" dirty="0" smtClean="0"/>
                        <a:t>iReady</a:t>
                      </a:r>
                      <a:r>
                        <a:rPr lang="en-US" sz="3600" baseline="0" dirty="0" smtClean="0"/>
                        <a:t> Reading</a:t>
                      </a:r>
                    </a:p>
                    <a:p>
                      <a:pPr algn="ctr"/>
                      <a:r>
                        <a:rPr lang="en-US" sz="3600" baseline="0" dirty="0" smtClean="0"/>
                        <a:t>(3</a:t>
                      </a:r>
                      <a:r>
                        <a:rPr lang="en-US" sz="3600" baseline="30000" dirty="0" smtClean="0"/>
                        <a:t>rd</a:t>
                      </a:r>
                      <a:r>
                        <a:rPr lang="en-US" sz="3600" baseline="0" dirty="0" smtClean="0"/>
                        <a:t>-5</a:t>
                      </a:r>
                      <a:r>
                        <a:rPr lang="en-US" sz="3600" baseline="30000" dirty="0" smtClean="0"/>
                        <a:t>th</a:t>
                      </a:r>
                      <a:r>
                        <a:rPr lang="en-US" sz="3600" baseline="0" dirty="0" smtClean="0"/>
                        <a:t>)</a:t>
                      </a:r>
                      <a:endParaRPr lang="en-US" sz="3600" dirty="0"/>
                    </a:p>
                  </a:txBody>
                  <a:tcPr/>
                </a:tc>
              </a:tr>
              <a:tr h="1522412">
                <a:tc>
                  <a:txBody>
                    <a:bodyPr/>
                    <a:lstStyle/>
                    <a:p>
                      <a:endParaRPr lang="en-US" dirty="0" smtClean="0"/>
                    </a:p>
                    <a:p>
                      <a:pPr algn="ctr"/>
                      <a:endParaRPr lang="en-US" dirty="0" smtClean="0"/>
                    </a:p>
                    <a:p>
                      <a:pPr algn="ctr"/>
                      <a:r>
                        <a:rPr lang="en-US" sz="4800" dirty="0" smtClean="0"/>
                        <a:t>40%</a:t>
                      </a:r>
                      <a:endParaRPr lang="en-US" sz="4800" dirty="0"/>
                    </a:p>
                  </a:txBody>
                  <a:tcPr/>
                </a:tc>
                <a:tc>
                  <a:txBody>
                    <a:bodyPr/>
                    <a:lstStyle/>
                    <a:p>
                      <a:endParaRPr lang="en-US" dirty="0" smtClean="0"/>
                    </a:p>
                    <a:p>
                      <a:endParaRPr lang="en-US" dirty="0" smtClean="0"/>
                    </a:p>
                    <a:p>
                      <a:pPr algn="ctr"/>
                      <a:r>
                        <a:rPr lang="en-US" sz="4800" dirty="0" smtClean="0"/>
                        <a:t>35%</a:t>
                      </a:r>
                      <a:r>
                        <a:rPr lang="en-US" sz="4800" baseline="0" dirty="0" smtClean="0"/>
                        <a:t> - </a:t>
                      </a:r>
                      <a:r>
                        <a:rPr lang="en-US" sz="4800" dirty="0" smtClean="0"/>
                        <a:t>Winter </a:t>
                      </a:r>
                    </a:p>
                    <a:p>
                      <a:pPr algn="ctr"/>
                      <a:endParaRPr lang="en-US" sz="4800" dirty="0" smtClean="0"/>
                    </a:p>
                    <a:p>
                      <a:pPr algn="ctr"/>
                      <a:r>
                        <a:rPr lang="en-US" sz="4800" dirty="0" smtClean="0"/>
                        <a:t>48%</a:t>
                      </a:r>
                      <a:r>
                        <a:rPr lang="en-US" sz="4800" baseline="0" dirty="0" smtClean="0"/>
                        <a:t> - </a:t>
                      </a:r>
                      <a:r>
                        <a:rPr lang="en-US" sz="4800" dirty="0" smtClean="0"/>
                        <a:t>Spring</a:t>
                      </a:r>
                      <a:endParaRPr lang="en-US" sz="4800" dirty="0"/>
                    </a:p>
                  </a:txBody>
                  <a:tcPr/>
                </a:tc>
              </a:tr>
            </a:tbl>
          </a:graphicData>
        </a:graphic>
      </p:graphicFrame>
    </p:spTree>
    <p:extLst>
      <p:ext uri="{BB962C8B-B14F-4D97-AF65-F5344CB8AC3E}">
        <p14:creationId xmlns:p14="http://schemas.microsoft.com/office/powerpoint/2010/main" val="2884926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72" y="1304941"/>
            <a:ext cx="6952059" cy="953437"/>
          </a:xfrm>
        </p:spPr>
        <p:txBody>
          <a:bodyPr>
            <a:normAutofit fontScale="90000"/>
          </a:bodyPr>
          <a:lstStyle/>
          <a:p>
            <a:pPr algn="ctr"/>
            <a:r>
              <a:rPr lang="en-US" dirty="0" smtClean="0"/>
              <a:t>iReady Math -Fall to Spring</a:t>
            </a:r>
            <a:br>
              <a:rPr lang="en-US" dirty="0" smtClean="0"/>
            </a:br>
            <a:r>
              <a:rPr lang="en-US" dirty="0" smtClean="0"/>
              <a:t/>
            </a:r>
            <a:br>
              <a:rPr lang="en-US" dirty="0" smtClean="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1338086"/>
              </p:ext>
            </p:extLst>
          </p:nvPr>
        </p:nvGraphicFramePr>
        <p:xfrm>
          <a:off x="304799" y="1600200"/>
          <a:ext cx="8534404" cy="5000625"/>
        </p:xfrm>
        <a:graphic>
          <a:graphicData uri="http://schemas.openxmlformats.org/drawingml/2006/table">
            <a:tbl>
              <a:tblPr firstRow="1" bandRow="1">
                <a:tableStyleId>{5C22544A-7EE6-4342-B048-85BDC9FD1C3A}</a:tableStyleId>
              </a:tblPr>
              <a:tblGrid>
                <a:gridCol w="2133601"/>
                <a:gridCol w="2133601"/>
                <a:gridCol w="2133601"/>
                <a:gridCol w="2133601"/>
              </a:tblGrid>
              <a:tr h="600075">
                <a:tc>
                  <a:txBody>
                    <a:bodyPr/>
                    <a:lstStyle/>
                    <a:p>
                      <a:endParaRPr lang="en-US" sz="2400" dirty="0"/>
                    </a:p>
                  </a:txBody>
                  <a:tcPr marL="68580" marR="68580" marT="34290" marB="34290"/>
                </a:tc>
                <a:tc>
                  <a:txBody>
                    <a:bodyPr/>
                    <a:lstStyle/>
                    <a:p>
                      <a:pPr algn="ctr"/>
                      <a:r>
                        <a:rPr lang="en-US" sz="2400" dirty="0" smtClean="0"/>
                        <a:t>Fall</a:t>
                      </a:r>
                      <a:endParaRPr lang="en-US" sz="2400" dirty="0"/>
                    </a:p>
                  </a:txBody>
                  <a:tcPr marL="68580" marR="68580" marT="34290" marB="34290"/>
                </a:tc>
                <a:tc>
                  <a:txBody>
                    <a:bodyPr/>
                    <a:lstStyle/>
                    <a:p>
                      <a:pPr algn="ctr"/>
                      <a:r>
                        <a:rPr lang="en-US" sz="2400" dirty="0" smtClean="0"/>
                        <a:t>Spring</a:t>
                      </a:r>
                      <a:endParaRPr lang="en-US" sz="2400" dirty="0"/>
                    </a:p>
                  </a:txBody>
                  <a:tcPr marL="68580" marR="68580" marT="34290" marB="34290"/>
                </a:tc>
                <a:tc>
                  <a:txBody>
                    <a:bodyPr/>
                    <a:lstStyle/>
                    <a:p>
                      <a:pPr algn="ctr"/>
                      <a:r>
                        <a:rPr lang="en-US" sz="2400" dirty="0" smtClean="0"/>
                        <a:t>Change</a:t>
                      </a:r>
                      <a:endParaRPr lang="en-US" sz="2400" dirty="0"/>
                    </a:p>
                  </a:txBody>
                  <a:tcPr marL="68580" marR="68580" marT="34290" marB="34290"/>
                </a:tc>
              </a:tr>
              <a:tr h="600075">
                <a:tc>
                  <a:txBody>
                    <a:bodyPr/>
                    <a:lstStyle/>
                    <a:p>
                      <a:r>
                        <a:rPr lang="en-US" sz="2400" dirty="0" smtClean="0"/>
                        <a:t>Kindergarten</a:t>
                      </a:r>
                      <a:endParaRPr lang="en-US" sz="2400" dirty="0"/>
                    </a:p>
                  </a:txBody>
                  <a:tcPr marL="68580" marR="68580" marT="34290" marB="34290"/>
                </a:tc>
                <a:tc>
                  <a:txBody>
                    <a:bodyPr/>
                    <a:lstStyle/>
                    <a:p>
                      <a:pPr algn="ctr"/>
                      <a:r>
                        <a:rPr lang="en-US" sz="2400" dirty="0" smtClean="0"/>
                        <a:t>30%</a:t>
                      </a:r>
                      <a:endParaRPr lang="en-US" sz="2400" dirty="0"/>
                    </a:p>
                  </a:txBody>
                  <a:tcPr marL="68580" marR="68580" marT="34290" marB="34290"/>
                </a:tc>
                <a:tc>
                  <a:txBody>
                    <a:bodyPr/>
                    <a:lstStyle/>
                    <a:p>
                      <a:pPr algn="ctr"/>
                      <a:r>
                        <a:rPr lang="en-US" sz="2400" dirty="0" smtClean="0"/>
                        <a:t>81%</a:t>
                      </a:r>
                    </a:p>
                    <a:p>
                      <a:pPr algn="ctr"/>
                      <a:endParaRPr lang="en-US" sz="2400" dirty="0"/>
                    </a:p>
                  </a:txBody>
                  <a:tcPr marL="68580" marR="68580" marT="34290" marB="34290"/>
                </a:tc>
                <a:tc>
                  <a:txBody>
                    <a:bodyPr/>
                    <a:lstStyle/>
                    <a:p>
                      <a:pPr algn="ctr"/>
                      <a:r>
                        <a:rPr lang="en-US" sz="2400" dirty="0" smtClean="0"/>
                        <a:t>+51</a:t>
                      </a:r>
                      <a:endParaRPr lang="en-US" sz="2400" dirty="0"/>
                    </a:p>
                  </a:txBody>
                  <a:tcPr marL="68580" marR="68580" marT="34290" marB="34290"/>
                </a:tc>
              </a:tr>
              <a:tr h="600075">
                <a:tc>
                  <a:txBody>
                    <a:bodyPr/>
                    <a:lstStyle/>
                    <a:p>
                      <a:r>
                        <a:rPr lang="en-US" sz="2400" dirty="0" smtClean="0"/>
                        <a:t>1</a:t>
                      </a:r>
                      <a:r>
                        <a:rPr lang="en-US" sz="2400" baseline="30000" dirty="0" smtClean="0"/>
                        <a:t>st</a:t>
                      </a:r>
                      <a:endParaRPr lang="en-US" sz="2400" dirty="0"/>
                    </a:p>
                  </a:txBody>
                  <a:tcPr marL="68580" marR="68580" marT="34290" marB="34290"/>
                </a:tc>
                <a:tc>
                  <a:txBody>
                    <a:bodyPr/>
                    <a:lstStyle/>
                    <a:p>
                      <a:pPr algn="ctr"/>
                      <a:r>
                        <a:rPr lang="en-US" sz="2400" dirty="0" smtClean="0"/>
                        <a:t>22%</a:t>
                      </a:r>
                      <a:endParaRPr lang="en-US" sz="2400" dirty="0"/>
                    </a:p>
                  </a:txBody>
                  <a:tcPr marL="68580" marR="68580" marT="34290" marB="34290"/>
                </a:tc>
                <a:tc>
                  <a:txBody>
                    <a:bodyPr/>
                    <a:lstStyle/>
                    <a:p>
                      <a:pPr algn="ctr"/>
                      <a:r>
                        <a:rPr lang="en-US" sz="2400" dirty="0" smtClean="0"/>
                        <a:t>68%</a:t>
                      </a:r>
                      <a:endParaRPr lang="en-US" sz="2400" dirty="0"/>
                    </a:p>
                  </a:txBody>
                  <a:tcPr marL="68580" marR="68580" marT="34290" marB="34290"/>
                </a:tc>
                <a:tc>
                  <a:txBody>
                    <a:bodyPr/>
                    <a:lstStyle/>
                    <a:p>
                      <a:pPr algn="ctr"/>
                      <a:r>
                        <a:rPr lang="en-US" sz="2400" dirty="0" smtClean="0"/>
                        <a:t>+46</a:t>
                      </a:r>
                      <a:endParaRPr lang="en-US" sz="2400" dirty="0"/>
                    </a:p>
                  </a:txBody>
                  <a:tcPr marL="68580" marR="68580" marT="34290" marB="34290"/>
                </a:tc>
              </a:tr>
              <a:tr h="600075">
                <a:tc>
                  <a:txBody>
                    <a:bodyPr/>
                    <a:lstStyle/>
                    <a:p>
                      <a:r>
                        <a:rPr lang="en-US" sz="2400" dirty="0" smtClean="0"/>
                        <a:t>2</a:t>
                      </a:r>
                      <a:r>
                        <a:rPr lang="en-US" sz="2400" baseline="30000" dirty="0" smtClean="0"/>
                        <a:t>nd</a:t>
                      </a:r>
                      <a:endParaRPr lang="en-US" sz="2400" dirty="0"/>
                    </a:p>
                  </a:txBody>
                  <a:tcPr marL="68580" marR="68580" marT="34290" marB="34290"/>
                </a:tc>
                <a:tc>
                  <a:txBody>
                    <a:bodyPr/>
                    <a:lstStyle/>
                    <a:p>
                      <a:pPr algn="ctr"/>
                      <a:r>
                        <a:rPr lang="en-US" sz="2400" dirty="0" smtClean="0"/>
                        <a:t>21%</a:t>
                      </a:r>
                      <a:endParaRPr lang="en-US" sz="2400" dirty="0"/>
                    </a:p>
                  </a:txBody>
                  <a:tcPr marL="68580" marR="68580" marT="34290" marB="34290"/>
                </a:tc>
                <a:tc>
                  <a:txBody>
                    <a:bodyPr/>
                    <a:lstStyle/>
                    <a:p>
                      <a:pPr algn="ctr"/>
                      <a:r>
                        <a:rPr lang="en-US" sz="2400" dirty="0" smtClean="0"/>
                        <a:t>68%</a:t>
                      </a:r>
                      <a:endParaRPr lang="en-US" sz="2400" dirty="0"/>
                    </a:p>
                  </a:txBody>
                  <a:tcPr marL="68580" marR="68580" marT="34290" marB="34290"/>
                </a:tc>
                <a:tc>
                  <a:txBody>
                    <a:bodyPr/>
                    <a:lstStyle/>
                    <a:p>
                      <a:pPr algn="ctr"/>
                      <a:r>
                        <a:rPr lang="en-US" sz="2400" dirty="0" smtClean="0"/>
                        <a:t>+47</a:t>
                      </a:r>
                      <a:endParaRPr lang="en-US" sz="2400" dirty="0"/>
                    </a:p>
                  </a:txBody>
                  <a:tcPr marL="68580" marR="68580" marT="34290" marB="34290"/>
                </a:tc>
              </a:tr>
              <a:tr h="600075">
                <a:tc>
                  <a:txBody>
                    <a:bodyPr/>
                    <a:lstStyle/>
                    <a:p>
                      <a:r>
                        <a:rPr lang="en-US" sz="2400" dirty="0" smtClean="0"/>
                        <a:t>3</a:t>
                      </a:r>
                      <a:r>
                        <a:rPr lang="en-US" sz="2400" baseline="30000" dirty="0" smtClean="0"/>
                        <a:t>rd</a:t>
                      </a:r>
                      <a:endParaRPr lang="en-US" sz="2400" dirty="0"/>
                    </a:p>
                  </a:txBody>
                  <a:tcPr marL="68580" marR="68580" marT="34290" marB="34290"/>
                </a:tc>
                <a:tc>
                  <a:txBody>
                    <a:bodyPr/>
                    <a:lstStyle/>
                    <a:p>
                      <a:pPr algn="ctr"/>
                      <a:r>
                        <a:rPr lang="en-US" sz="2400" dirty="0" smtClean="0"/>
                        <a:t>28%</a:t>
                      </a:r>
                      <a:endParaRPr lang="en-US" sz="2400" dirty="0"/>
                    </a:p>
                  </a:txBody>
                  <a:tcPr marL="68580" marR="68580" marT="34290" marB="34290"/>
                </a:tc>
                <a:tc>
                  <a:txBody>
                    <a:bodyPr/>
                    <a:lstStyle/>
                    <a:p>
                      <a:pPr algn="ctr"/>
                      <a:r>
                        <a:rPr lang="en-US" sz="2400" dirty="0" smtClean="0"/>
                        <a:t>57%</a:t>
                      </a:r>
                      <a:endParaRPr lang="en-US" sz="2400" dirty="0"/>
                    </a:p>
                  </a:txBody>
                  <a:tcPr marL="68580" marR="68580" marT="34290" marB="34290"/>
                </a:tc>
                <a:tc>
                  <a:txBody>
                    <a:bodyPr/>
                    <a:lstStyle/>
                    <a:p>
                      <a:pPr algn="ctr"/>
                      <a:r>
                        <a:rPr lang="en-US" sz="2400" dirty="0" smtClean="0"/>
                        <a:t>+29</a:t>
                      </a:r>
                      <a:endParaRPr lang="en-US" sz="2400" dirty="0"/>
                    </a:p>
                  </a:txBody>
                  <a:tcPr marL="68580" marR="68580" marT="34290" marB="34290"/>
                </a:tc>
              </a:tr>
              <a:tr h="600075">
                <a:tc>
                  <a:txBody>
                    <a:bodyPr/>
                    <a:lstStyle/>
                    <a:p>
                      <a:r>
                        <a:rPr lang="en-US" sz="2400" dirty="0" smtClean="0"/>
                        <a:t>4</a:t>
                      </a:r>
                      <a:r>
                        <a:rPr lang="en-US" sz="2400" baseline="30000" dirty="0" smtClean="0"/>
                        <a:t>th</a:t>
                      </a:r>
                      <a:endParaRPr lang="en-US" sz="2400" dirty="0"/>
                    </a:p>
                  </a:txBody>
                  <a:tcPr marL="68580" marR="68580" marT="34290" marB="34290"/>
                </a:tc>
                <a:tc>
                  <a:txBody>
                    <a:bodyPr/>
                    <a:lstStyle/>
                    <a:p>
                      <a:pPr algn="ctr"/>
                      <a:r>
                        <a:rPr lang="en-US" sz="2400" dirty="0" smtClean="0"/>
                        <a:t>45%</a:t>
                      </a:r>
                      <a:endParaRPr lang="en-US" sz="2400" dirty="0"/>
                    </a:p>
                  </a:txBody>
                  <a:tcPr marL="68580" marR="68580" marT="34290" marB="34290"/>
                </a:tc>
                <a:tc>
                  <a:txBody>
                    <a:bodyPr/>
                    <a:lstStyle/>
                    <a:p>
                      <a:pPr algn="ctr"/>
                      <a:r>
                        <a:rPr lang="en-US" sz="2400" dirty="0" smtClean="0"/>
                        <a:t>68%</a:t>
                      </a:r>
                      <a:endParaRPr lang="en-US" sz="2400" dirty="0"/>
                    </a:p>
                  </a:txBody>
                  <a:tcPr marL="68580" marR="68580" marT="34290" marB="34290"/>
                </a:tc>
                <a:tc>
                  <a:txBody>
                    <a:bodyPr/>
                    <a:lstStyle/>
                    <a:p>
                      <a:pPr algn="ctr"/>
                      <a:r>
                        <a:rPr lang="en-US" sz="2400" dirty="0" smtClean="0"/>
                        <a:t>+23</a:t>
                      </a:r>
                      <a:endParaRPr lang="en-US" sz="2400" dirty="0"/>
                    </a:p>
                  </a:txBody>
                  <a:tcPr marL="68580" marR="68580" marT="34290" marB="34290"/>
                </a:tc>
              </a:tr>
              <a:tr h="600075">
                <a:tc>
                  <a:txBody>
                    <a:bodyPr/>
                    <a:lstStyle/>
                    <a:p>
                      <a:r>
                        <a:rPr lang="en-US" sz="2400" dirty="0" smtClean="0"/>
                        <a:t>5th</a:t>
                      </a:r>
                      <a:endParaRPr lang="en-US" sz="2400" dirty="0"/>
                    </a:p>
                  </a:txBody>
                  <a:tcPr marL="68580" marR="68580" marT="34290" marB="34290"/>
                </a:tc>
                <a:tc>
                  <a:txBody>
                    <a:bodyPr/>
                    <a:lstStyle/>
                    <a:p>
                      <a:pPr algn="ctr"/>
                      <a:r>
                        <a:rPr lang="en-US" sz="2400" dirty="0" smtClean="0"/>
                        <a:t>21%</a:t>
                      </a:r>
                      <a:endParaRPr lang="en-US" sz="2400" dirty="0"/>
                    </a:p>
                  </a:txBody>
                  <a:tcPr marL="68580" marR="68580" marT="34290" marB="34290"/>
                </a:tc>
                <a:tc>
                  <a:txBody>
                    <a:bodyPr/>
                    <a:lstStyle/>
                    <a:p>
                      <a:pPr algn="ctr"/>
                      <a:r>
                        <a:rPr lang="en-US" sz="2400" dirty="0" smtClean="0"/>
                        <a:t>52%</a:t>
                      </a:r>
                      <a:endParaRPr lang="en-US" sz="2400" dirty="0"/>
                    </a:p>
                  </a:txBody>
                  <a:tcPr marL="68580" marR="68580" marT="34290" marB="34290"/>
                </a:tc>
                <a:tc>
                  <a:txBody>
                    <a:bodyPr/>
                    <a:lstStyle/>
                    <a:p>
                      <a:pPr algn="ctr"/>
                      <a:r>
                        <a:rPr lang="en-US" sz="2400" dirty="0" smtClean="0"/>
                        <a:t>+31</a:t>
                      </a:r>
                      <a:endParaRPr lang="en-US" sz="2400" dirty="0"/>
                    </a:p>
                  </a:txBody>
                  <a:tcPr marL="68580" marR="68580" marT="34290" marB="34290"/>
                </a:tc>
              </a:tr>
              <a:tr h="600075">
                <a:tc>
                  <a:txBody>
                    <a:bodyPr/>
                    <a:lstStyle/>
                    <a:p>
                      <a:r>
                        <a:rPr lang="en-US" sz="2000" b="1" dirty="0" smtClean="0"/>
                        <a:t>School-Wide</a:t>
                      </a:r>
                      <a:endParaRPr lang="en-US" sz="2000" b="1" dirty="0"/>
                    </a:p>
                  </a:txBody>
                  <a:tcPr marL="68580" marR="68580" marT="34290" marB="34290"/>
                </a:tc>
                <a:tc>
                  <a:txBody>
                    <a:bodyPr/>
                    <a:lstStyle/>
                    <a:p>
                      <a:pPr algn="ctr"/>
                      <a:r>
                        <a:rPr lang="en-US" sz="2400" b="1" dirty="0" smtClean="0"/>
                        <a:t>28%</a:t>
                      </a:r>
                      <a:endParaRPr lang="en-US" sz="2400" b="1" dirty="0"/>
                    </a:p>
                  </a:txBody>
                  <a:tcPr marL="68580" marR="68580" marT="34290" marB="34290"/>
                </a:tc>
                <a:tc>
                  <a:txBody>
                    <a:bodyPr/>
                    <a:lstStyle/>
                    <a:p>
                      <a:pPr algn="ctr"/>
                      <a:r>
                        <a:rPr lang="en-US" sz="2400" b="1" dirty="0" smtClean="0"/>
                        <a:t>66%</a:t>
                      </a:r>
                      <a:endParaRPr lang="en-US" sz="2400" b="1" dirty="0"/>
                    </a:p>
                  </a:txBody>
                  <a:tcPr marL="68580" marR="68580" marT="34290" marB="34290"/>
                </a:tc>
                <a:tc>
                  <a:txBody>
                    <a:bodyPr/>
                    <a:lstStyle/>
                    <a:p>
                      <a:pPr algn="ctr"/>
                      <a:r>
                        <a:rPr lang="en-US" sz="2400" b="1" dirty="0" smtClean="0"/>
                        <a:t>+38</a:t>
                      </a:r>
                      <a:endParaRPr lang="en-US" sz="2400" b="1" dirty="0"/>
                    </a:p>
                  </a:txBody>
                  <a:tcPr marL="68580" marR="68580" marT="34290" marB="34290"/>
                </a:tc>
              </a:tr>
            </a:tbl>
          </a:graphicData>
        </a:graphic>
      </p:graphicFrame>
    </p:spTree>
    <p:extLst>
      <p:ext uri="{BB962C8B-B14F-4D97-AF65-F5344CB8AC3E}">
        <p14:creationId xmlns:p14="http://schemas.microsoft.com/office/powerpoint/2010/main" val="329314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Correlation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0066846"/>
              </p:ext>
            </p:extLst>
          </p:nvPr>
        </p:nvGraphicFramePr>
        <p:xfrm>
          <a:off x="301752" y="1295400"/>
          <a:ext cx="8504238" cy="5029200"/>
        </p:xfrm>
        <a:graphic>
          <a:graphicData uri="http://schemas.openxmlformats.org/drawingml/2006/table">
            <a:tbl>
              <a:tblPr firstRow="1" bandRow="1">
                <a:tableStyleId>{5C22544A-7EE6-4342-B048-85BDC9FD1C3A}</a:tableStyleId>
              </a:tblPr>
              <a:tblGrid>
                <a:gridCol w="4252119"/>
                <a:gridCol w="4252119"/>
              </a:tblGrid>
              <a:tr h="2606040">
                <a:tc>
                  <a:txBody>
                    <a:bodyPr/>
                    <a:lstStyle/>
                    <a:p>
                      <a:pPr algn="ctr"/>
                      <a:endParaRPr lang="en-US" sz="3600" dirty="0" smtClean="0"/>
                    </a:p>
                    <a:p>
                      <a:pPr algn="ctr"/>
                      <a:r>
                        <a:rPr lang="en-US" sz="3600" dirty="0" smtClean="0"/>
                        <a:t>FSA Math</a:t>
                      </a:r>
                    </a:p>
                    <a:p>
                      <a:pPr algn="ctr"/>
                      <a:r>
                        <a:rPr lang="en-US" sz="3600" dirty="0" smtClean="0"/>
                        <a:t>(3</a:t>
                      </a:r>
                      <a:r>
                        <a:rPr lang="en-US" sz="3600" baseline="30000" dirty="0" smtClean="0"/>
                        <a:t>rd</a:t>
                      </a:r>
                      <a:r>
                        <a:rPr lang="en-US" sz="3600" dirty="0" smtClean="0"/>
                        <a:t>-5</a:t>
                      </a:r>
                      <a:r>
                        <a:rPr lang="en-US" sz="3600" baseline="30000" dirty="0" smtClean="0"/>
                        <a:t>th</a:t>
                      </a:r>
                      <a:r>
                        <a:rPr lang="en-US" sz="3600" dirty="0" smtClean="0"/>
                        <a:t>)</a:t>
                      </a:r>
                      <a:endParaRPr lang="en-US" sz="3600" dirty="0"/>
                    </a:p>
                  </a:txBody>
                  <a:tcPr/>
                </a:tc>
                <a:tc>
                  <a:txBody>
                    <a:bodyPr/>
                    <a:lstStyle/>
                    <a:p>
                      <a:endParaRPr lang="en-US" sz="3600" dirty="0" smtClean="0"/>
                    </a:p>
                    <a:p>
                      <a:pPr algn="ctr"/>
                      <a:r>
                        <a:rPr lang="en-US" sz="3600" dirty="0" smtClean="0"/>
                        <a:t>iReady</a:t>
                      </a:r>
                      <a:r>
                        <a:rPr lang="en-US" sz="3600" baseline="0" dirty="0" smtClean="0"/>
                        <a:t> Math</a:t>
                      </a:r>
                    </a:p>
                    <a:p>
                      <a:pPr algn="ctr"/>
                      <a:r>
                        <a:rPr lang="en-US" sz="3600" baseline="0" dirty="0" smtClean="0"/>
                        <a:t>(3</a:t>
                      </a:r>
                      <a:r>
                        <a:rPr lang="en-US" sz="3600" baseline="30000" dirty="0" smtClean="0"/>
                        <a:t>rd</a:t>
                      </a:r>
                      <a:r>
                        <a:rPr lang="en-US" sz="3600" baseline="0" dirty="0" smtClean="0"/>
                        <a:t>-5</a:t>
                      </a:r>
                      <a:r>
                        <a:rPr lang="en-US" sz="3600" baseline="30000" dirty="0" smtClean="0"/>
                        <a:t>th</a:t>
                      </a:r>
                      <a:r>
                        <a:rPr lang="en-US" sz="3600" baseline="0" dirty="0" smtClean="0"/>
                        <a:t>)</a:t>
                      </a:r>
                      <a:endParaRPr lang="en-US" sz="3600" dirty="0"/>
                    </a:p>
                  </a:txBody>
                  <a:tcPr/>
                </a:tc>
              </a:tr>
              <a:tr h="2423160">
                <a:tc>
                  <a:txBody>
                    <a:bodyPr/>
                    <a:lstStyle/>
                    <a:p>
                      <a:endParaRPr lang="en-US" dirty="0" smtClean="0"/>
                    </a:p>
                    <a:p>
                      <a:pPr algn="ctr"/>
                      <a:endParaRPr lang="en-US" dirty="0" smtClean="0"/>
                    </a:p>
                    <a:p>
                      <a:pPr algn="ctr"/>
                      <a:r>
                        <a:rPr lang="en-US" sz="5400" dirty="0" smtClean="0"/>
                        <a:t>37%</a:t>
                      </a:r>
                      <a:endParaRPr lang="en-US" sz="5400" dirty="0"/>
                    </a:p>
                  </a:txBody>
                  <a:tcPr/>
                </a:tc>
                <a:tc>
                  <a:txBody>
                    <a:bodyPr/>
                    <a:lstStyle/>
                    <a:p>
                      <a:endParaRPr lang="en-US" dirty="0" smtClean="0"/>
                    </a:p>
                    <a:p>
                      <a:endParaRPr lang="en-US" dirty="0" smtClean="0"/>
                    </a:p>
                    <a:p>
                      <a:pPr algn="ctr"/>
                      <a:r>
                        <a:rPr lang="en-US" sz="3200" dirty="0" smtClean="0"/>
                        <a:t>45% - Winter</a:t>
                      </a:r>
                    </a:p>
                    <a:p>
                      <a:pPr algn="ctr"/>
                      <a:endParaRPr lang="en-US" sz="3200" dirty="0" smtClean="0"/>
                    </a:p>
                    <a:p>
                      <a:pPr algn="ctr"/>
                      <a:r>
                        <a:rPr lang="en-US" sz="3200" dirty="0" smtClean="0"/>
                        <a:t>59% - Spring</a:t>
                      </a:r>
                      <a:endParaRPr lang="en-US" sz="3200" dirty="0"/>
                    </a:p>
                  </a:txBody>
                  <a:tcPr/>
                </a:tc>
              </a:tr>
            </a:tbl>
          </a:graphicData>
        </a:graphic>
      </p:graphicFrame>
    </p:spTree>
    <p:extLst>
      <p:ext uri="{BB962C8B-B14F-4D97-AF65-F5344CB8AC3E}">
        <p14:creationId xmlns:p14="http://schemas.microsoft.com/office/powerpoint/2010/main" val="999249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 Spring 2016</a:t>
            </a:r>
            <a:br>
              <a:rPr lang="en-US" dirty="0" smtClean="0"/>
            </a:br>
            <a:r>
              <a:rPr lang="en-US" dirty="0" smtClean="0"/>
              <a:t>End of year 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4136224"/>
              </p:ext>
            </p:extLst>
          </p:nvPr>
        </p:nvGraphicFramePr>
        <p:xfrm>
          <a:off x="457201" y="2057401"/>
          <a:ext cx="8229598" cy="4419598"/>
        </p:xfrm>
        <a:graphic>
          <a:graphicData uri="http://schemas.openxmlformats.org/drawingml/2006/table">
            <a:tbl>
              <a:tblPr firstRow="1" firstCol="1" bandRow="1">
                <a:tableStyleId>{5C22544A-7EE6-4342-B048-85BDC9FD1C3A}</a:tableStyleId>
              </a:tblPr>
              <a:tblGrid>
                <a:gridCol w="2742612"/>
                <a:gridCol w="2743493"/>
                <a:gridCol w="2743493"/>
              </a:tblGrid>
              <a:tr h="1245164">
                <a:tc>
                  <a:txBody>
                    <a:bodyPr/>
                    <a:lstStyle/>
                    <a:p>
                      <a:pPr marL="0" marR="0">
                        <a:lnSpc>
                          <a:spcPct val="107000"/>
                        </a:lnSpc>
                        <a:spcBef>
                          <a:spcPts val="0"/>
                        </a:spcBef>
                        <a:spcAft>
                          <a:spcPts val="0"/>
                        </a:spcAft>
                      </a:pPr>
                      <a:r>
                        <a:rPr lang="en-US" sz="2000" dirty="0">
                          <a:effectLst/>
                        </a:rPr>
                        <a:t>Grade Level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Math Percentage (Mid/Late)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Reading Percentage (Mid/Late)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6877">
                <a:tc>
                  <a:txBody>
                    <a:bodyPr/>
                    <a:lstStyle/>
                    <a:p>
                      <a:pPr marL="0" marR="0">
                        <a:lnSpc>
                          <a:spcPct val="107000"/>
                        </a:lnSpc>
                        <a:spcBef>
                          <a:spcPts val="0"/>
                        </a:spcBef>
                        <a:spcAft>
                          <a:spcPts val="0"/>
                        </a:spcAft>
                      </a:pPr>
                      <a:r>
                        <a:rPr lang="en-US" sz="2000">
                          <a:effectLst/>
                        </a:rPr>
                        <a:t>3</a:t>
                      </a:r>
                      <a:r>
                        <a:rPr lang="en-US" sz="2000" baseline="30000">
                          <a:effectLst/>
                        </a:rPr>
                        <a:t>rd</a:t>
                      </a:r>
                      <a:r>
                        <a:rPr lang="en-US" sz="2000">
                          <a:effectLst/>
                        </a:rPr>
                        <a:t> Grade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6877">
                <a:tc>
                  <a:txBody>
                    <a:bodyPr/>
                    <a:lstStyle/>
                    <a:p>
                      <a:pPr marL="0" marR="0">
                        <a:lnSpc>
                          <a:spcPct val="107000"/>
                        </a:lnSpc>
                        <a:spcBef>
                          <a:spcPts val="0"/>
                        </a:spcBef>
                        <a:spcAft>
                          <a:spcPts val="0"/>
                        </a:spcAft>
                      </a:pPr>
                      <a:r>
                        <a:rPr lang="en-US" sz="2000">
                          <a:effectLst/>
                        </a:rPr>
                        <a:t>4</a:t>
                      </a:r>
                      <a:r>
                        <a:rPr lang="en-US" sz="2000" baseline="30000">
                          <a:effectLst/>
                        </a:rPr>
                        <a:t>th</a:t>
                      </a:r>
                      <a:r>
                        <a:rPr lang="en-US" sz="2000">
                          <a:effectLst/>
                        </a:rPr>
                        <a:t> Grade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6877">
                <a:tc>
                  <a:txBody>
                    <a:bodyPr/>
                    <a:lstStyle/>
                    <a:p>
                      <a:pPr marL="0" marR="0">
                        <a:lnSpc>
                          <a:spcPct val="107000"/>
                        </a:lnSpc>
                        <a:spcBef>
                          <a:spcPts val="0"/>
                        </a:spcBef>
                        <a:spcAft>
                          <a:spcPts val="0"/>
                        </a:spcAft>
                      </a:pPr>
                      <a:r>
                        <a:rPr lang="en-US" sz="2000">
                          <a:effectLst/>
                        </a:rPr>
                        <a:t>5</a:t>
                      </a:r>
                      <a:r>
                        <a:rPr lang="en-US" sz="2000" baseline="30000">
                          <a:effectLst/>
                        </a:rPr>
                        <a:t>th</a:t>
                      </a:r>
                      <a:r>
                        <a:rPr lang="en-US" sz="2000">
                          <a:effectLst/>
                        </a:rPr>
                        <a:t> Grade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6877">
                <a:tc>
                  <a:txBody>
                    <a:bodyPr/>
                    <a:lstStyle/>
                    <a:p>
                      <a:pPr marL="0" marR="0" algn="r">
                        <a:lnSpc>
                          <a:spcPct val="107000"/>
                        </a:lnSpc>
                        <a:spcBef>
                          <a:spcPts val="0"/>
                        </a:spcBef>
                        <a:spcAft>
                          <a:spcPts val="0"/>
                        </a:spcAft>
                      </a:pPr>
                      <a:r>
                        <a:rPr lang="en-US" sz="2000">
                          <a:effectLst/>
                        </a:rPr>
                        <a:t>Average Percentage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46926">
                <a:tc>
                  <a:txBody>
                    <a:bodyPr/>
                    <a:lstStyle/>
                    <a:p>
                      <a:pPr marL="0" marR="0" algn="r">
                        <a:lnSpc>
                          <a:spcPct val="107000"/>
                        </a:lnSpc>
                        <a:spcBef>
                          <a:spcPts val="0"/>
                        </a:spcBef>
                        <a:spcAft>
                          <a:spcPts val="0"/>
                        </a:spcAft>
                      </a:pPr>
                      <a:r>
                        <a:rPr lang="en-US" sz="2000">
                          <a:effectLst/>
                        </a:rPr>
                        <a:t>FSA ACTUAL RESULTS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smtClean="0">
                          <a:effectLst/>
                        </a:rPr>
                        <a:t>37%</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 </a:t>
                      </a:r>
                      <a:r>
                        <a:rPr lang="en-US" sz="2000" dirty="0" smtClean="0">
                          <a:effectLst/>
                        </a:rPr>
                        <a:t>40%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94337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iReady learnings</a:t>
            </a:r>
            <a:endParaRPr lang="en-US" dirty="0"/>
          </a:p>
        </p:txBody>
      </p:sp>
      <p:sp>
        <p:nvSpPr>
          <p:cNvPr id="3" name="Content Placeholder 2"/>
          <p:cNvSpPr>
            <a:spLocks noGrp="1"/>
          </p:cNvSpPr>
          <p:nvPr>
            <p:ph idx="1"/>
          </p:nvPr>
        </p:nvSpPr>
        <p:spPr/>
        <p:txBody>
          <a:bodyPr/>
          <a:lstStyle/>
          <a:p>
            <a:r>
              <a:rPr lang="en-US" sz="2400" dirty="0" smtClean="0"/>
              <a:t>Standard view vs End-of-Year View</a:t>
            </a:r>
          </a:p>
          <a:p>
            <a:r>
              <a:rPr lang="en-US" sz="2400" dirty="0" smtClean="0"/>
              <a:t>Correlation to FSA/iReady validity report</a:t>
            </a:r>
          </a:p>
          <a:p>
            <a:r>
              <a:rPr lang="en-US" sz="2400" dirty="0" smtClean="0"/>
              <a:t>Numerous data </a:t>
            </a:r>
          </a:p>
          <a:p>
            <a:r>
              <a:rPr lang="en-US" sz="2400" dirty="0" smtClean="0"/>
              <a:t>Professional Development Suite - 2</a:t>
            </a:r>
            <a:r>
              <a:rPr lang="en-US" sz="2400" baseline="30000" dirty="0" smtClean="0"/>
              <a:t>nd</a:t>
            </a:r>
            <a:r>
              <a:rPr lang="en-US" sz="2400" dirty="0" smtClean="0"/>
              <a:t> </a:t>
            </a:r>
            <a:r>
              <a:rPr lang="en-US" sz="2400" smtClean="0"/>
              <a:t>Phase of PD</a:t>
            </a:r>
          </a:p>
          <a:p>
            <a:endParaRPr lang="en-US" dirty="0"/>
          </a:p>
        </p:txBody>
      </p:sp>
    </p:spTree>
    <p:extLst>
      <p:ext uri="{BB962C8B-B14F-4D97-AF65-F5344CB8AC3E}">
        <p14:creationId xmlns:p14="http://schemas.microsoft.com/office/powerpoint/2010/main" val="2080684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22582</TotalTime>
  <Words>1274</Words>
  <Application>Microsoft Office PowerPoint</Application>
  <PresentationFormat>On-screen Show (4:3)</PresentationFormat>
  <Paragraphs>335</Paragraphs>
  <Slides>28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Bookman Old Style</vt:lpstr>
      <vt:lpstr>Calibri</vt:lpstr>
      <vt:lpstr>Rockwell</vt:lpstr>
      <vt:lpstr>Times New Roman</vt:lpstr>
      <vt:lpstr>Damask</vt:lpstr>
      <vt:lpstr>Tiger Academy Curriculum Committee</vt:lpstr>
      <vt:lpstr>Agenda</vt:lpstr>
      <vt:lpstr>2016 FSA Results</vt:lpstr>
      <vt:lpstr>iReady Reading – Fall to Spring</vt:lpstr>
      <vt:lpstr>Reading Correlation Comparison</vt:lpstr>
      <vt:lpstr>iReady Math -Fall to Spring   </vt:lpstr>
      <vt:lpstr>Math Correlation Comparison</vt:lpstr>
      <vt:lpstr>FSA Spring 2016 End of year view</vt:lpstr>
      <vt:lpstr>iReady learnings</vt:lpstr>
      <vt:lpstr>New Student &amp; ESE FSA Data</vt:lpstr>
      <vt:lpstr>PowerPoint Presentation</vt:lpstr>
      <vt:lpstr>Priorities </vt:lpstr>
      <vt:lpstr>2016-2017 Instructional Plan</vt:lpstr>
      <vt:lpstr>Continuous Improvement  Using Data</vt:lpstr>
      <vt:lpstr>Continuous Improvement Cycle</vt:lpstr>
      <vt:lpstr>Leadership and Instructional Accountability</vt:lpstr>
      <vt:lpstr>Academic Excellence</vt:lpstr>
      <vt:lpstr>Math Improvement Plan</vt:lpstr>
      <vt:lpstr>ELA Improvement Plan</vt:lpstr>
      <vt:lpstr>Science Improvement Plan</vt:lpstr>
      <vt:lpstr>School Accreditation</vt:lpstr>
      <vt:lpstr>PowerPoint Presentation</vt:lpstr>
      <vt:lpstr>PowerPoint Presentation</vt:lpstr>
      <vt:lpstr>2016-2017 School Goals</vt:lpstr>
      <vt:lpstr>Principal Strategies</vt:lpstr>
      <vt:lpstr>2016-2017 Principal Goals</vt:lpstr>
      <vt:lpstr>Potential Barriers</vt:lpstr>
      <vt:lpstr>PowerPoint Presentation</vt:lpstr>
    </vt:vector>
  </TitlesOfParts>
  <Company>YMCA Of Florida's First Coast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Tiger Academy Board of Directors Retreat</dc:title>
  <dc:creator>Charles McWhite</dc:creator>
  <cp:lastModifiedBy>Charles McWhite</cp:lastModifiedBy>
  <cp:revision>195</cp:revision>
  <cp:lastPrinted>2015-09-18T20:57:33Z</cp:lastPrinted>
  <dcterms:created xsi:type="dcterms:W3CDTF">2014-08-26T12:59:12Z</dcterms:created>
  <dcterms:modified xsi:type="dcterms:W3CDTF">2016-10-16T22:20:59Z</dcterms:modified>
</cp:coreProperties>
</file>